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0" r:id="rId5"/>
    <p:sldId id="261" r:id="rId6"/>
    <p:sldId id="263" r:id="rId7"/>
    <p:sldId id="258" r:id="rId8"/>
    <p:sldId id="259" r:id="rId9"/>
    <p:sldId id="265" r:id="rId10"/>
    <p:sldId id="266" r:id="rId11"/>
    <p:sldId id="268" r:id="rId12"/>
    <p:sldId id="269" r:id="rId13"/>
    <p:sldId id="270" r:id="rId14"/>
    <p:sldId id="272" r:id="rId15"/>
    <p:sldId id="273" r:id="rId16"/>
    <p:sldId id="274" r:id="rId17"/>
    <p:sldId id="275" r:id="rId18"/>
    <p:sldId id="276" r:id="rId19"/>
    <p:sldId id="271" r:id="rId20"/>
    <p:sldId id="277" r:id="rId21"/>
    <p:sldId id="278" r:id="rId22"/>
    <p:sldId id="279" r:id="rId23"/>
    <p:sldId id="280" r:id="rId24"/>
    <p:sldId id="281" r:id="rId25"/>
    <p:sldId id="282" r:id="rId26"/>
    <p:sldId id="283" r:id="rId27"/>
    <p:sldId id="284" r:id="rId28"/>
    <p:sldId id="285" r:id="rId29"/>
    <p:sldId id="286" r:id="rId30"/>
    <p:sldId id="267" r:id="rId31"/>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9"/>
    <p:restoredTop sz="94712"/>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CDAA7-3CF7-3739-702D-67AEEF7978D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B4859AB3-47D0-6DBF-3715-1B6EAB411A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9B4DA571-D393-30BC-1B7E-575D07128003}"/>
              </a:ext>
            </a:extLst>
          </p:cNvPr>
          <p:cNvSpPr>
            <a:spLocks noGrp="1"/>
          </p:cNvSpPr>
          <p:nvPr>
            <p:ph type="dt" sz="half" idx="10"/>
          </p:nvPr>
        </p:nvSpPr>
        <p:spPr/>
        <p:txBody>
          <a:bodyPr/>
          <a:lstStyle/>
          <a:p>
            <a:fld id="{92B4E3C7-FCA9-2F49-9506-3D47507F01F6}" type="datetimeFigureOut">
              <a:rPr lang="en-GR" smtClean="0"/>
              <a:t>2/12/23</a:t>
            </a:fld>
            <a:endParaRPr lang="en-GR"/>
          </a:p>
        </p:txBody>
      </p:sp>
      <p:sp>
        <p:nvSpPr>
          <p:cNvPr id="5" name="Footer Placeholder 4">
            <a:extLst>
              <a:ext uri="{FF2B5EF4-FFF2-40B4-BE49-F238E27FC236}">
                <a16:creationId xmlns:a16="http://schemas.microsoft.com/office/drawing/2014/main" id="{85D3A629-747E-15C2-B7F6-EBD1DF3EAFB9}"/>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3D5ABDAE-356F-C5A6-6E21-D4CA0FC6A536}"/>
              </a:ext>
            </a:extLst>
          </p:cNvPr>
          <p:cNvSpPr>
            <a:spLocks noGrp="1"/>
          </p:cNvSpPr>
          <p:nvPr>
            <p:ph type="sldNum" sz="quarter" idx="12"/>
          </p:nvPr>
        </p:nvSpPr>
        <p:spPr/>
        <p:txBody>
          <a:bodyPr/>
          <a:lstStyle/>
          <a:p>
            <a:fld id="{68105BC8-53C2-A940-8C4D-0FF3AB7551FC}" type="slidenum">
              <a:rPr lang="en-GR" smtClean="0"/>
              <a:t>‹#›</a:t>
            </a:fld>
            <a:endParaRPr lang="en-GR"/>
          </a:p>
        </p:txBody>
      </p:sp>
    </p:spTree>
    <p:extLst>
      <p:ext uri="{BB962C8B-B14F-4D97-AF65-F5344CB8AC3E}">
        <p14:creationId xmlns:p14="http://schemas.microsoft.com/office/powerpoint/2010/main" val="21638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9726-FB8D-38E3-5664-6193AF77EB86}"/>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17E698AC-7FAC-7D2B-424E-D528EF347F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C05333F-B0BF-3FE6-14B3-7FF1FB484E5A}"/>
              </a:ext>
            </a:extLst>
          </p:cNvPr>
          <p:cNvSpPr>
            <a:spLocks noGrp="1"/>
          </p:cNvSpPr>
          <p:nvPr>
            <p:ph type="dt" sz="half" idx="10"/>
          </p:nvPr>
        </p:nvSpPr>
        <p:spPr/>
        <p:txBody>
          <a:bodyPr/>
          <a:lstStyle/>
          <a:p>
            <a:fld id="{92B4E3C7-FCA9-2F49-9506-3D47507F01F6}" type="datetimeFigureOut">
              <a:rPr lang="en-GR" smtClean="0"/>
              <a:t>2/12/23</a:t>
            </a:fld>
            <a:endParaRPr lang="en-GR"/>
          </a:p>
        </p:txBody>
      </p:sp>
      <p:sp>
        <p:nvSpPr>
          <p:cNvPr id="5" name="Footer Placeholder 4">
            <a:extLst>
              <a:ext uri="{FF2B5EF4-FFF2-40B4-BE49-F238E27FC236}">
                <a16:creationId xmlns:a16="http://schemas.microsoft.com/office/drawing/2014/main" id="{86DC234B-ACD8-B267-9E46-692EA6DE34D1}"/>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B5316B38-EA4D-7F74-0F0C-898B2A443774}"/>
              </a:ext>
            </a:extLst>
          </p:cNvPr>
          <p:cNvSpPr>
            <a:spLocks noGrp="1"/>
          </p:cNvSpPr>
          <p:nvPr>
            <p:ph type="sldNum" sz="quarter" idx="12"/>
          </p:nvPr>
        </p:nvSpPr>
        <p:spPr/>
        <p:txBody>
          <a:bodyPr/>
          <a:lstStyle/>
          <a:p>
            <a:fld id="{68105BC8-53C2-A940-8C4D-0FF3AB7551FC}" type="slidenum">
              <a:rPr lang="en-GR" smtClean="0"/>
              <a:t>‹#›</a:t>
            </a:fld>
            <a:endParaRPr lang="en-GR"/>
          </a:p>
        </p:txBody>
      </p:sp>
    </p:spTree>
    <p:extLst>
      <p:ext uri="{BB962C8B-B14F-4D97-AF65-F5344CB8AC3E}">
        <p14:creationId xmlns:p14="http://schemas.microsoft.com/office/powerpoint/2010/main" val="3844927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B0AACF-D6CA-9321-D5AA-C6E5D0DF451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AD7CDB5-EFDB-12FD-8E25-0DF39BD5E53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4F15FA20-887B-0B2F-9B52-72F1443236F0}"/>
              </a:ext>
            </a:extLst>
          </p:cNvPr>
          <p:cNvSpPr>
            <a:spLocks noGrp="1"/>
          </p:cNvSpPr>
          <p:nvPr>
            <p:ph type="dt" sz="half" idx="10"/>
          </p:nvPr>
        </p:nvSpPr>
        <p:spPr/>
        <p:txBody>
          <a:bodyPr/>
          <a:lstStyle/>
          <a:p>
            <a:fld id="{92B4E3C7-FCA9-2F49-9506-3D47507F01F6}" type="datetimeFigureOut">
              <a:rPr lang="en-GR" smtClean="0"/>
              <a:t>2/12/23</a:t>
            </a:fld>
            <a:endParaRPr lang="en-GR"/>
          </a:p>
        </p:txBody>
      </p:sp>
      <p:sp>
        <p:nvSpPr>
          <p:cNvPr id="5" name="Footer Placeholder 4">
            <a:extLst>
              <a:ext uri="{FF2B5EF4-FFF2-40B4-BE49-F238E27FC236}">
                <a16:creationId xmlns:a16="http://schemas.microsoft.com/office/drawing/2014/main" id="{CBA109BA-5DD7-C92A-D336-7157AC35649B}"/>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6E1A06D8-1E67-63C7-B4BC-C6CF1C7865F5}"/>
              </a:ext>
            </a:extLst>
          </p:cNvPr>
          <p:cNvSpPr>
            <a:spLocks noGrp="1"/>
          </p:cNvSpPr>
          <p:nvPr>
            <p:ph type="sldNum" sz="quarter" idx="12"/>
          </p:nvPr>
        </p:nvSpPr>
        <p:spPr/>
        <p:txBody>
          <a:bodyPr/>
          <a:lstStyle/>
          <a:p>
            <a:fld id="{68105BC8-53C2-A940-8C4D-0FF3AB7551FC}" type="slidenum">
              <a:rPr lang="en-GR" smtClean="0"/>
              <a:t>‹#›</a:t>
            </a:fld>
            <a:endParaRPr lang="en-GR"/>
          </a:p>
        </p:txBody>
      </p:sp>
    </p:spTree>
    <p:extLst>
      <p:ext uri="{BB962C8B-B14F-4D97-AF65-F5344CB8AC3E}">
        <p14:creationId xmlns:p14="http://schemas.microsoft.com/office/powerpoint/2010/main" val="3432023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87950-39DB-5571-9A06-4A25A8D24F55}"/>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D0C4DAA-7758-D986-35FF-9F6096D54C6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6D55A3DC-E775-06A4-960B-3C5E97F412A4}"/>
              </a:ext>
            </a:extLst>
          </p:cNvPr>
          <p:cNvSpPr>
            <a:spLocks noGrp="1"/>
          </p:cNvSpPr>
          <p:nvPr>
            <p:ph type="dt" sz="half" idx="10"/>
          </p:nvPr>
        </p:nvSpPr>
        <p:spPr/>
        <p:txBody>
          <a:bodyPr/>
          <a:lstStyle/>
          <a:p>
            <a:fld id="{92B4E3C7-FCA9-2F49-9506-3D47507F01F6}" type="datetimeFigureOut">
              <a:rPr lang="en-GR" smtClean="0"/>
              <a:t>2/12/23</a:t>
            </a:fld>
            <a:endParaRPr lang="en-GR"/>
          </a:p>
        </p:txBody>
      </p:sp>
      <p:sp>
        <p:nvSpPr>
          <p:cNvPr id="5" name="Footer Placeholder 4">
            <a:extLst>
              <a:ext uri="{FF2B5EF4-FFF2-40B4-BE49-F238E27FC236}">
                <a16:creationId xmlns:a16="http://schemas.microsoft.com/office/drawing/2014/main" id="{9E84E230-ECB0-7E20-A254-741B3DA9C0E9}"/>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D10D4914-7697-7953-4B17-FCF3F2988494}"/>
              </a:ext>
            </a:extLst>
          </p:cNvPr>
          <p:cNvSpPr>
            <a:spLocks noGrp="1"/>
          </p:cNvSpPr>
          <p:nvPr>
            <p:ph type="sldNum" sz="quarter" idx="12"/>
          </p:nvPr>
        </p:nvSpPr>
        <p:spPr/>
        <p:txBody>
          <a:bodyPr/>
          <a:lstStyle/>
          <a:p>
            <a:fld id="{68105BC8-53C2-A940-8C4D-0FF3AB7551FC}" type="slidenum">
              <a:rPr lang="en-GR" smtClean="0"/>
              <a:t>‹#›</a:t>
            </a:fld>
            <a:endParaRPr lang="en-GR"/>
          </a:p>
        </p:txBody>
      </p:sp>
    </p:spTree>
    <p:extLst>
      <p:ext uri="{BB962C8B-B14F-4D97-AF65-F5344CB8AC3E}">
        <p14:creationId xmlns:p14="http://schemas.microsoft.com/office/powerpoint/2010/main" val="340234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28F62-5D6E-8AC5-D1FA-B279DEC55D2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A4562A4E-081F-CACF-63CF-F769F79A6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AF17F8-896A-EDB1-2444-B46EC272102E}"/>
              </a:ext>
            </a:extLst>
          </p:cNvPr>
          <p:cNvSpPr>
            <a:spLocks noGrp="1"/>
          </p:cNvSpPr>
          <p:nvPr>
            <p:ph type="dt" sz="half" idx="10"/>
          </p:nvPr>
        </p:nvSpPr>
        <p:spPr/>
        <p:txBody>
          <a:bodyPr/>
          <a:lstStyle/>
          <a:p>
            <a:fld id="{92B4E3C7-FCA9-2F49-9506-3D47507F01F6}" type="datetimeFigureOut">
              <a:rPr lang="en-GR" smtClean="0"/>
              <a:t>2/12/23</a:t>
            </a:fld>
            <a:endParaRPr lang="en-GR"/>
          </a:p>
        </p:txBody>
      </p:sp>
      <p:sp>
        <p:nvSpPr>
          <p:cNvPr id="5" name="Footer Placeholder 4">
            <a:extLst>
              <a:ext uri="{FF2B5EF4-FFF2-40B4-BE49-F238E27FC236}">
                <a16:creationId xmlns:a16="http://schemas.microsoft.com/office/drawing/2014/main" id="{95F0EAB9-2FDD-3444-F395-16C9546F490B}"/>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063C9F9D-0E04-878A-4465-C0368125688D}"/>
              </a:ext>
            </a:extLst>
          </p:cNvPr>
          <p:cNvSpPr>
            <a:spLocks noGrp="1"/>
          </p:cNvSpPr>
          <p:nvPr>
            <p:ph type="sldNum" sz="quarter" idx="12"/>
          </p:nvPr>
        </p:nvSpPr>
        <p:spPr/>
        <p:txBody>
          <a:bodyPr/>
          <a:lstStyle/>
          <a:p>
            <a:fld id="{68105BC8-53C2-A940-8C4D-0FF3AB7551FC}" type="slidenum">
              <a:rPr lang="en-GR" smtClean="0"/>
              <a:t>‹#›</a:t>
            </a:fld>
            <a:endParaRPr lang="en-GR"/>
          </a:p>
        </p:txBody>
      </p:sp>
    </p:spTree>
    <p:extLst>
      <p:ext uri="{BB962C8B-B14F-4D97-AF65-F5344CB8AC3E}">
        <p14:creationId xmlns:p14="http://schemas.microsoft.com/office/powerpoint/2010/main" val="177261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FE542-88CE-2FBD-B20B-5248BF4186E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4AD1932-1004-0FCE-0A23-C522D93D72E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243BA7BF-B7F9-E0E2-E812-3BCDECBDAE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891D3EA5-83E1-9F2F-3DD5-2D35DCF2DAD0}"/>
              </a:ext>
            </a:extLst>
          </p:cNvPr>
          <p:cNvSpPr>
            <a:spLocks noGrp="1"/>
          </p:cNvSpPr>
          <p:nvPr>
            <p:ph type="dt" sz="half" idx="10"/>
          </p:nvPr>
        </p:nvSpPr>
        <p:spPr/>
        <p:txBody>
          <a:bodyPr/>
          <a:lstStyle/>
          <a:p>
            <a:fld id="{92B4E3C7-FCA9-2F49-9506-3D47507F01F6}" type="datetimeFigureOut">
              <a:rPr lang="en-GR" smtClean="0"/>
              <a:t>2/12/23</a:t>
            </a:fld>
            <a:endParaRPr lang="en-GR"/>
          </a:p>
        </p:txBody>
      </p:sp>
      <p:sp>
        <p:nvSpPr>
          <p:cNvPr id="6" name="Footer Placeholder 5">
            <a:extLst>
              <a:ext uri="{FF2B5EF4-FFF2-40B4-BE49-F238E27FC236}">
                <a16:creationId xmlns:a16="http://schemas.microsoft.com/office/drawing/2014/main" id="{BD20EDC8-1460-D39E-E4EF-1A90AB442A9A}"/>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6C31C013-BB98-BDAF-ECA3-CF7341F78080}"/>
              </a:ext>
            </a:extLst>
          </p:cNvPr>
          <p:cNvSpPr>
            <a:spLocks noGrp="1"/>
          </p:cNvSpPr>
          <p:nvPr>
            <p:ph type="sldNum" sz="quarter" idx="12"/>
          </p:nvPr>
        </p:nvSpPr>
        <p:spPr/>
        <p:txBody>
          <a:bodyPr/>
          <a:lstStyle/>
          <a:p>
            <a:fld id="{68105BC8-53C2-A940-8C4D-0FF3AB7551FC}" type="slidenum">
              <a:rPr lang="en-GR" smtClean="0"/>
              <a:t>‹#›</a:t>
            </a:fld>
            <a:endParaRPr lang="en-GR"/>
          </a:p>
        </p:txBody>
      </p:sp>
    </p:spTree>
    <p:extLst>
      <p:ext uri="{BB962C8B-B14F-4D97-AF65-F5344CB8AC3E}">
        <p14:creationId xmlns:p14="http://schemas.microsoft.com/office/powerpoint/2010/main" val="341011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FB10-B9E5-5467-FF99-D3BAA8D40608}"/>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E1BB3B6A-C680-FA85-85C5-1457369A3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EC6BAC8-B3F8-1010-1BDF-A620653F633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A8F59948-9D3D-2D1E-99DD-A3916EAB18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3F9BB83-79F9-5E89-5383-F6A0D7D8C31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A018614F-CC3B-805D-5900-2125475D6B41}"/>
              </a:ext>
            </a:extLst>
          </p:cNvPr>
          <p:cNvSpPr>
            <a:spLocks noGrp="1"/>
          </p:cNvSpPr>
          <p:nvPr>
            <p:ph type="dt" sz="half" idx="10"/>
          </p:nvPr>
        </p:nvSpPr>
        <p:spPr/>
        <p:txBody>
          <a:bodyPr/>
          <a:lstStyle/>
          <a:p>
            <a:fld id="{92B4E3C7-FCA9-2F49-9506-3D47507F01F6}" type="datetimeFigureOut">
              <a:rPr lang="en-GR" smtClean="0"/>
              <a:t>2/12/23</a:t>
            </a:fld>
            <a:endParaRPr lang="en-GR"/>
          </a:p>
        </p:txBody>
      </p:sp>
      <p:sp>
        <p:nvSpPr>
          <p:cNvPr id="8" name="Footer Placeholder 7">
            <a:extLst>
              <a:ext uri="{FF2B5EF4-FFF2-40B4-BE49-F238E27FC236}">
                <a16:creationId xmlns:a16="http://schemas.microsoft.com/office/drawing/2014/main" id="{AB60BC40-1B9B-4816-41B1-61EB2042EE1F}"/>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AAE5533F-EB5B-7EF1-EF60-45955F96C34C}"/>
              </a:ext>
            </a:extLst>
          </p:cNvPr>
          <p:cNvSpPr>
            <a:spLocks noGrp="1"/>
          </p:cNvSpPr>
          <p:nvPr>
            <p:ph type="sldNum" sz="quarter" idx="12"/>
          </p:nvPr>
        </p:nvSpPr>
        <p:spPr/>
        <p:txBody>
          <a:bodyPr/>
          <a:lstStyle/>
          <a:p>
            <a:fld id="{68105BC8-53C2-A940-8C4D-0FF3AB7551FC}" type="slidenum">
              <a:rPr lang="en-GR" smtClean="0"/>
              <a:t>‹#›</a:t>
            </a:fld>
            <a:endParaRPr lang="en-GR"/>
          </a:p>
        </p:txBody>
      </p:sp>
    </p:spTree>
    <p:extLst>
      <p:ext uri="{BB962C8B-B14F-4D97-AF65-F5344CB8AC3E}">
        <p14:creationId xmlns:p14="http://schemas.microsoft.com/office/powerpoint/2010/main" val="128093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B540-3EE9-E2FE-6686-E503841880BD}"/>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74B7C30D-E5A3-16CC-C767-B2B5EA74827D}"/>
              </a:ext>
            </a:extLst>
          </p:cNvPr>
          <p:cNvSpPr>
            <a:spLocks noGrp="1"/>
          </p:cNvSpPr>
          <p:nvPr>
            <p:ph type="dt" sz="half" idx="10"/>
          </p:nvPr>
        </p:nvSpPr>
        <p:spPr/>
        <p:txBody>
          <a:bodyPr/>
          <a:lstStyle/>
          <a:p>
            <a:fld id="{92B4E3C7-FCA9-2F49-9506-3D47507F01F6}" type="datetimeFigureOut">
              <a:rPr lang="en-GR" smtClean="0"/>
              <a:t>2/12/23</a:t>
            </a:fld>
            <a:endParaRPr lang="en-GR"/>
          </a:p>
        </p:txBody>
      </p:sp>
      <p:sp>
        <p:nvSpPr>
          <p:cNvPr id="4" name="Footer Placeholder 3">
            <a:extLst>
              <a:ext uri="{FF2B5EF4-FFF2-40B4-BE49-F238E27FC236}">
                <a16:creationId xmlns:a16="http://schemas.microsoft.com/office/drawing/2014/main" id="{8BB8626D-C828-0597-DCEC-7B28FB823210}"/>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F933ADBA-B8A4-1682-6F4A-72D0FC4962AF}"/>
              </a:ext>
            </a:extLst>
          </p:cNvPr>
          <p:cNvSpPr>
            <a:spLocks noGrp="1"/>
          </p:cNvSpPr>
          <p:nvPr>
            <p:ph type="sldNum" sz="quarter" idx="12"/>
          </p:nvPr>
        </p:nvSpPr>
        <p:spPr/>
        <p:txBody>
          <a:bodyPr/>
          <a:lstStyle/>
          <a:p>
            <a:fld id="{68105BC8-53C2-A940-8C4D-0FF3AB7551FC}" type="slidenum">
              <a:rPr lang="en-GR" smtClean="0"/>
              <a:t>‹#›</a:t>
            </a:fld>
            <a:endParaRPr lang="en-GR"/>
          </a:p>
        </p:txBody>
      </p:sp>
    </p:spTree>
    <p:extLst>
      <p:ext uri="{BB962C8B-B14F-4D97-AF65-F5344CB8AC3E}">
        <p14:creationId xmlns:p14="http://schemas.microsoft.com/office/powerpoint/2010/main" val="71207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DE68E-D466-81A4-DE23-00BCD4C69856}"/>
              </a:ext>
            </a:extLst>
          </p:cNvPr>
          <p:cNvSpPr>
            <a:spLocks noGrp="1"/>
          </p:cNvSpPr>
          <p:nvPr>
            <p:ph type="dt" sz="half" idx="10"/>
          </p:nvPr>
        </p:nvSpPr>
        <p:spPr/>
        <p:txBody>
          <a:bodyPr/>
          <a:lstStyle/>
          <a:p>
            <a:fld id="{92B4E3C7-FCA9-2F49-9506-3D47507F01F6}" type="datetimeFigureOut">
              <a:rPr lang="en-GR" smtClean="0"/>
              <a:t>2/12/23</a:t>
            </a:fld>
            <a:endParaRPr lang="en-GR"/>
          </a:p>
        </p:txBody>
      </p:sp>
      <p:sp>
        <p:nvSpPr>
          <p:cNvPr id="3" name="Footer Placeholder 2">
            <a:extLst>
              <a:ext uri="{FF2B5EF4-FFF2-40B4-BE49-F238E27FC236}">
                <a16:creationId xmlns:a16="http://schemas.microsoft.com/office/drawing/2014/main" id="{54BB5267-B4D6-54BF-4F2C-F1AF00EE954F}"/>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A11B196A-D794-7CDF-0915-12CCAFFD8980}"/>
              </a:ext>
            </a:extLst>
          </p:cNvPr>
          <p:cNvSpPr>
            <a:spLocks noGrp="1"/>
          </p:cNvSpPr>
          <p:nvPr>
            <p:ph type="sldNum" sz="quarter" idx="12"/>
          </p:nvPr>
        </p:nvSpPr>
        <p:spPr/>
        <p:txBody>
          <a:bodyPr/>
          <a:lstStyle/>
          <a:p>
            <a:fld id="{68105BC8-53C2-A940-8C4D-0FF3AB7551FC}" type="slidenum">
              <a:rPr lang="en-GR" smtClean="0"/>
              <a:t>‹#›</a:t>
            </a:fld>
            <a:endParaRPr lang="en-GR"/>
          </a:p>
        </p:txBody>
      </p:sp>
    </p:spTree>
    <p:extLst>
      <p:ext uri="{BB962C8B-B14F-4D97-AF65-F5344CB8AC3E}">
        <p14:creationId xmlns:p14="http://schemas.microsoft.com/office/powerpoint/2010/main" val="415285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2945-4EA6-6C9D-9230-A8BB6E1996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298A54F4-F7ED-382B-7CFF-4C84DADC26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D8CE2FD7-30B6-10B6-C92D-55DBC963A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323620-8A83-A7C7-793A-173E4320C2AF}"/>
              </a:ext>
            </a:extLst>
          </p:cNvPr>
          <p:cNvSpPr>
            <a:spLocks noGrp="1"/>
          </p:cNvSpPr>
          <p:nvPr>
            <p:ph type="dt" sz="half" idx="10"/>
          </p:nvPr>
        </p:nvSpPr>
        <p:spPr/>
        <p:txBody>
          <a:bodyPr/>
          <a:lstStyle/>
          <a:p>
            <a:fld id="{92B4E3C7-FCA9-2F49-9506-3D47507F01F6}" type="datetimeFigureOut">
              <a:rPr lang="en-GR" smtClean="0"/>
              <a:t>2/12/23</a:t>
            </a:fld>
            <a:endParaRPr lang="en-GR"/>
          </a:p>
        </p:txBody>
      </p:sp>
      <p:sp>
        <p:nvSpPr>
          <p:cNvPr id="6" name="Footer Placeholder 5">
            <a:extLst>
              <a:ext uri="{FF2B5EF4-FFF2-40B4-BE49-F238E27FC236}">
                <a16:creationId xmlns:a16="http://schemas.microsoft.com/office/drawing/2014/main" id="{D0655CE3-15CB-F20A-2603-EECB125C9708}"/>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84C65BAC-95DF-6071-2575-E08F1A03F775}"/>
              </a:ext>
            </a:extLst>
          </p:cNvPr>
          <p:cNvSpPr>
            <a:spLocks noGrp="1"/>
          </p:cNvSpPr>
          <p:nvPr>
            <p:ph type="sldNum" sz="quarter" idx="12"/>
          </p:nvPr>
        </p:nvSpPr>
        <p:spPr/>
        <p:txBody>
          <a:bodyPr/>
          <a:lstStyle/>
          <a:p>
            <a:fld id="{68105BC8-53C2-A940-8C4D-0FF3AB7551FC}" type="slidenum">
              <a:rPr lang="en-GR" smtClean="0"/>
              <a:t>‹#›</a:t>
            </a:fld>
            <a:endParaRPr lang="en-GR"/>
          </a:p>
        </p:txBody>
      </p:sp>
    </p:spTree>
    <p:extLst>
      <p:ext uri="{BB962C8B-B14F-4D97-AF65-F5344CB8AC3E}">
        <p14:creationId xmlns:p14="http://schemas.microsoft.com/office/powerpoint/2010/main" val="375906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B4D6F-1702-CF77-13C7-2BA364F398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1334CC2B-6052-04FF-A1DA-DCDE3EC42C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6D3D9BF7-2106-DE28-056A-6E0B17714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C2A9D2-9A91-5AE3-1EF5-B82A1500D9C3}"/>
              </a:ext>
            </a:extLst>
          </p:cNvPr>
          <p:cNvSpPr>
            <a:spLocks noGrp="1"/>
          </p:cNvSpPr>
          <p:nvPr>
            <p:ph type="dt" sz="half" idx="10"/>
          </p:nvPr>
        </p:nvSpPr>
        <p:spPr/>
        <p:txBody>
          <a:bodyPr/>
          <a:lstStyle/>
          <a:p>
            <a:fld id="{92B4E3C7-FCA9-2F49-9506-3D47507F01F6}" type="datetimeFigureOut">
              <a:rPr lang="en-GR" smtClean="0"/>
              <a:t>2/12/23</a:t>
            </a:fld>
            <a:endParaRPr lang="en-GR"/>
          </a:p>
        </p:txBody>
      </p:sp>
      <p:sp>
        <p:nvSpPr>
          <p:cNvPr id="6" name="Footer Placeholder 5">
            <a:extLst>
              <a:ext uri="{FF2B5EF4-FFF2-40B4-BE49-F238E27FC236}">
                <a16:creationId xmlns:a16="http://schemas.microsoft.com/office/drawing/2014/main" id="{779EA345-A3F1-C942-0AAA-AF8CA531CBAE}"/>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288B2A01-A35C-DE05-3607-55C47012CC59}"/>
              </a:ext>
            </a:extLst>
          </p:cNvPr>
          <p:cNvSpPr>
            <a:spLocks noGrp="1"/>
          </p:cNvSpPr>
          <p:nvPr>
            <p:ph type="sldNum" sz="quarter" idx="12"/>
          </p:nvPr>
        </p:nvSpPr>
        <p:spPr/>
        <p:txBody>
          <a:bodyPr/>
          <a:lstStyle/>
          <a:p>
            <a:fld id="{68105BC8-53C2-A940-8C4D-0FF3AB7551FC}" type="slidenum">
              <a:rPr lang="en-GR" smtClean="0"/>
              <a:t>‹#›</a:t>
            </a:fld>
            <a:endParaRPr lang="en-GR"/>
          </a:p>
        </p:txBody>
      </p:sp>
    </p:spTree>
    <p:extLst>
      <p:ext uri="{BB962C8B-B14F-4D97-AF65-F5344CB8AC3E}">
        <p14:creationId xmlns:p14="http://schemas.microsoft.com/office/powerpoint/2010/main" val="3123082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B7C48-A377-6942-3B95-06BB697381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C186FF1E-55F8-3641-5710-8461EFB0D8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1C06F09C-2E2C-4AF9-458B-DC7C2CDCBF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4E3C7-FCA9-2F49-9506-3D47507F01F6}" type="datetimeFigureOut">
              <a:rPr lang="en-GR" smtClean="0"/>
              <a:t>2/12/23</a:t>
            </a:fld>
            <a:endParaRPr lang="en-GR"/>
          </a:p>
        </p:txBody>
      </p:sp>
      <p:sp>
        <p:nvSpPr>
          <p:cNvPr id="5" name="Footer Placeholder 4">
            <a:extLst>
              <a:ext uri="{FF2B5EF4-FFF2-40B4-BE49-F238E27FC236}">
                <a16:creationId xmlns:a16="http://schemas.microsoft.com/office/drawing/2014/main" id="{D515D837-332A-A6A7-A21D-F54D6FCFC4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R"/>
          </a:p>
        </p:txBody>
      </p:sp>
      <p:sp>
        <p:nvSpPr>
          <p:cNvPr id="6" name="Slide Number Placeholder 5">
            <a:extLst>
              <a:ext uri="{FF2B5EF4-FFF2-40B4-BE49-F238E27FC236}">
                <a16:creationId xmlns:a16="http://schemas.microsoft.com/office/drawing/2014/main" id="{9EA5C37C-6D90-A4E3-8D3A-36D177921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05BC8-53C2-A940-8C4D-0FF3AB7551FC}" type="slidenum">
              <a:rPr lang="en-GR" smtClean="0"/>
              <a:t>‹#›</a:t>
            </a:fld>
            <a:endParaRPr lang="en-GR"/>
          </a:p>
        </p:txBody>
      </p:sp>
    </p:spTree>
    <p:extLst>
      <p:ext uri="{BB962C8B-B14F-4D97-AF65-F5344CB8AC3E}">
        <p14:creationId xmlns:p14="http://schemas.microsoft.com/office/powerpoint/2010/main" val="397381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61D8-DE62-DC3A-C6EB-1E7989E0B4E0}"/>
              </a:ext>
            </a:extLst>
          </p:cNvPr>
          <p:cNvSpPr>
            <a:spLocks noGrp="1"/>
          </p:cNvSpPr>
          <p:nvPr>
            <p:ph type="ctrTitle"/>
          </p:nvPr>
        </p:nvSpPr>
        <p:spPr/>
        <p:txBody>
          <a:bodyPr>
            <a:normAutofit/>
          </a:bodyPr>
          <a:lstStyle/>
          <a:p>
            <a:r>
              <a:rPr lang="el-GR" sz="3200" dirty="0">
                <a:effectLst/>
                <a:latin typeface="Calibri" panose="020F0502020204030204" pitchFamily="34" charset="0"/>
                <a:ea typeface="Calibri" panose="020F0502020204030204" pitchFamily="34" charset="0"/>
                <a:cs typeface="Times New Roman" panose="02020603050405020304" pitchFamily="18" charset="0"/>
              </a:rPr>
              <a:t>Η Μελέτη της Διδασκαλίας των Μαθηματικών στο Πανεπιστήμιο</a:t>
            </a:r>
            <a:endParaRPr lang="en-GR" sz="3200" dirty="0"/>
          </a:p>
        </p:txBody>
      </p:sp>
      <p:sp>
        <p:nvSpPr>
          <p:cNvPr id="3" name="Subtitle 2">
            <a:extLst>
              <a:ext uri="{FF2B5EF4-FFF2-40B4-BE49-F238E27FC236}">
                <a16:creationId xmlns:a16="http://schemas.microsoft.com/office/drawing/2014/main" id="{34C34094-22BA-0B62-07B1-7FFD03588945}"/>
              </a:ext>
            </a:extLst>
          </p:cNvPr>
          <p:cNvSpPr>
            <a:spLocks noGrp="1"/>
          </p:cNvSpPr>
          <p:nvPr>
            <p:ph type="subTitle" idx="1"/>
          </p:nvPr>
        </p:nvSpPr>
        <p:spPr/>
        <p:txBody>
          <a:bodyPr/>
          <a:lstStyle/>
          <a:p>
            <a:r>
              <a:rPr lang="el-GR" dirty="0"/>
              <a:t>Δ</a:t>
            </a:r>
            <a:r>
              <a:rPr lang="en-GR" dirty="0"/>
              <a:t>έ</a:t>
            </a:r>
            <a:r>
              <a:rPr lang="el-GR" dirty="0" err="1"/>
              <a:t>σποινα</a:t>
            </a:r>
            <a:r>
              <a:rPr lang="el-GR" dirty="0"/>
              <a:t> </a:t>
            </a:r>
            <a:r>
              <a:rPr lang="el-GR" dirty="0" err="1"/>
              <a:t>Πόταρη</a:t>
            </a:r>
            <a:r>
              <a:rPr lang="el-GR" dirty="0"/>
              <a:t>, Τμήμα Μαθηματικών, ΕΚΠΑ</a:t>
            </a:r>
            <a:endParaRPr lang="en-GR" dirty="0"/>
          </a:p>
        </p:txBody>
      </p:sp>
    </p:spTree>
    <p:extLst>
      <p:ext uri="{BB962C8B-B14F-4D97-AF65-F5344CB8AC3E}">
        <p14:creationId xmlns:p14="http://schemas.microsoft.com/office/powerpoint/2010/main" val="180333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32BE-D898-B7D6-8972-4E5176BC890C}"/>
              </a:ext>
            </a:extLst>
          </p:cNvPr>
          <p:cNvSpPr>
            <a:spLocks noGrp="1"/>
          </p:cNvSpPr>
          <p:nvPr>
            <p:ph type="title"/>
          </p:nvPr>
        </p:nvSpPr>
        <p:spPr/>
        <p:txBody>
          <a:bodyPr/>
          <a:lstStyle/>
          <a:p>
            <a:r>
              <a:rPr lang="el-GR" dirty="0"/>
              <a:t>Αντιθέσεις και Συγκρούσεις στο πλαίσιο της δραστηριότητας</a:t>
            </a:r>
            <a:endParaRPr lang="en-GR" dirty="0"/>
          </a:p>
        </p:txBody>
      </p:sp>
      <p:sp>
        <p:nvSpPr>
          <p:cNvPr id="3" name="Content Placeholder 2">
            <a:extLst>
              <a:ext uri="{FF2B5EF4-FFF2-40B4-BE49-F238E27FC236}">
                <a16:creationId xmlns:a16="http://schemas.microsoft.com/office/drawing/2014/main" id="{E9609C6E-F7FE-10CB-A66E-499C7A2B7838}"/>
              </a:ext>
            </a:extLst>
          </p:cNvPr>
          <p:cNvSpPr>
            <a:spLocks noGrp="1"/>
          </p:cNvSpPr>
          <p:nvPr>
            <p:ph idx="1"/>
          </p:nvPr>
        </p:nvSpPr>
        <p:spPr/>
        <p:txBody>
          <a:bodyPr>
            <a:normAutofit lnSpcReduction="10000"/>
          </a:bodyPr>
          <a:lstStyle/>
          <a:p>
            <a:r>
              <a:rPr lang="el-GR" dirty="0"/>
              <a:t>Πηγές εξέλιξης της δραστηριότητας της διδασκαλίας</a:t>
            </a:r>
          </a:p>
          <a:p>
            <a:r>
              <a:rPr lang="el-GR" dirty="0"/>
              <a:t>Διαλεκτικός χαρακτήρας τ</a:t>
            </a:r>
            <a:r>
              <a:rPr lang="en-US" dirty="0" err="1"/>
              <a:t>ω</a:t>
            </a:r>
            <a:r>
              <a:rPr lang="el-GR" dirty="0"/>
              <a:t>ν </a:t>
            </a:r>
            <a:r>
              <a:rPr lang="el-GR" dirty="0" err="1"/>
              <a:t>αντιθ</a:t>
            </a:r>
            <a:r>
              <a:rPr lang="en-US" dirty="0" err="1"/>
              <a:t>έ</a:t>
            </a:r>
            <a:r>
              <a:rPr lang="el-GR" dirty="0" err="1"/>
              <a:t>σεων</a:t>
            </a:r>
            <a:r>
              <a:rPr lang="el-GR" dirty="0"/>
              <a:t> (</a:t>
            </a:r>
            <a:r>
              <a:rPr lang="en-US" dirty="0"/>
              <a:t>Radford, 2021)</a:t>
            </a:r>
          </a:p>
          <a:p>
            <a:pPr lvl="1"/>
            <a:r>
              <a:rPr lang="en-US" dirty="0"/>
              <a:t>H </a:t>
            </a:r>
            <a:r>
              <a:rPr lang="en-US" dirty="0" err="1"/>
              <a:t>μ</a:t>
            </a:r>
            <a:r>
              <a:rPr lang="el-GR" dirty="0" err="1"/>
              <a:t>αθηματική</a:t>
            </a:r>
            <a:r>
              <a:rPr lang="el-GR" dirty="0"/>
              <a:t> σκέψη στην Αρχαία Ελλάδα (πρακτικοί γεωμέτρες και έμποροι/θεωρητικοί) – η φύση διαλεκτική δεν θα υπήρχε το ένα χωρίς το άλλο – αντανακλούν αντιθέσεις στην κοινωνία (σκλάβοι/αριστοκράτες)</a:t>
            </a:r>
          </a:p>
          <a:p>
            <a:pPr lvl="1"/>
            <a:r>
              <a:rPr lang="el-GR" dirty="0"/>
              <a:t>Η διάσταση διαδικασία/αντικείμενο (</a:t>
            </a:r>
            <a:r>
              <a:rPr lang="en-US" dirty="0" err="1"/>
              <a:t>Stouraitis</a:t>
            </a:r>
            <a:r>
              <a:rPr lang="en-US" dirty="0"/>
              <a:t> et al., 2017)</a:t>
            </a:r>
            <a:endParaRPr lang="el-GR" dirty="0"/>
          </a:p>
          <a:p>
            <a:r>
              <a:rPr lang="el-GR" dirty="0" err="1"/>
              <a:t>Στ</a:t>
            </a:r>
            <a:r>
              <a:rPr lang="en-US" dirty="0" err="1"/>
              <a:t>ό</a:t>
            </a:r>
            <a:r>
              <a:rPr lang="el-GR" dirty="0" err="1"/>
              <a:t>χος</a:t>
            </a:r>
            <a:r>
              <a:rPr lang="el-GR" dirty="0"/>
              <a:t> να δούμε τα στοιχεία της διδακτικής τριάδας και των μεταξύ τους σχέσεων πως διαμορφώνονται στο πλαίσιο της δραστηριότητας μέσα από τον εντοπισμό αντιθέσεων και πως μας βοηθά να καταλάβουμε τη διδασκαλία αναγνωρίζοντας στην πολυπλοκότητά της</a:t>
            </a:r>
            <a:endParaRPr lang="en-GR" dirty="0"/>
          </a:p>
        </p:txBody>
      </p:sp>
    </p:spTree>
    <p:extLst>
      <p:ext uri="{BB962C8B-B14F-4D97-AF65-F5344CB8AC3E}">
        <p14:creationId xmlns:p14="http://schemas.microsoft.com/office/powerpoint/2010/main" val="62571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4396-A495-8A81-DD12-D3F68A1AF4B0}"/>
              </a:ext>
            </a:extLst>
          </p:cNvPr>
          <p:cNvSpPr>
            <a:spLocks noGrp="1"/>
          </p:cNvSpPr>
          <p:nvPr>
            <p:ph type="title"/>
          </p:nvPr>
        </p:nvSpPr>
        <p:spPr/>
        <p:txBody>
          <a:bodyPr>
            <a:normAutofit fontScale="90000"/>
          </a:bodyPr>
          <a:lstStyle/>
          <a:p>
            <a:r>
              <a:rPr lang="el-GR" dirty="0"/>
              <a:t>Παράδειγμα από Διδασκαλία στο Πανεπιστήμιο στο μάθημα του Απειροστικού Λογισμού (1</a:t>
            </a:r>
            <a:r>
              <a:rPr lang="el-GR" baseline="30000" dirty="0"/>
              <a:t>ο</a:t>
            </a:r>
            <a:r>
              <a:rPr lang="el-GR" dirty="0"/>
              <a:t> έτος) (από την έρευνα των </a:t>
            </a:r>
            <a:r>
              <a:rPr lang="en-US" dirty="0" err="1"/>
              <a:t>Petropoulou</a:t>
            </a:r>
            <a:r>
              <a:rPr lang="en-US" dirty="0"/>
              <a:t> et al. 2020)</a:t>
            </a:r>
            <a:endParaRPr lang="en-GR" dirty="0"/>
          </a:p>
        </p:txBody>
      </p:sp>
      <p:sp>
        <p:nvSpPr>
          <p:cNvPr id="3" name="Content Placeholder 2">
            <a:extLst>
              <a:ext uri="{FF2B5EF4-FFF2-40B4-BE49-F238E27FC236}">
                <a16:creationId xmlns:a16="http://schemas.microsoft.com/office/drawing/2014/main" id="{9956E520-A03B-6197-D1E8-18205E3035F5}"/>
              </a:ext>
            </a:extLst>
          </p:cNvPr>
          <p:cNvSpPr>
            <a:spLocks noGrp="1"/>
          </p:cNvSpPr>
          <p:nvPr>
            <p:ph idx="1"/>
          </p:nvPr>
        </p:nvSpPr>
        <p:spPr/>
        <p:txBody>
          <a:bodyPr/>
          <a:lstStyle/>
          <a:p>
            <a:r>
              <a:rPr lang="en-GR" dirty="0"/>
              <a:t>Π</a:t>
            </a:r>
            <a:r>
              <a:rPr lang="el-GR" dirty="0"/>
              <a:t>λα</a:t>
            </a:r>
            <a:r>
              <a:rPr lang="en-GR" dirty="0"/>
              <a:t>ί</a:t>
            </a:r>
            <a:r>
              <a:rPr lang="el-GR" dirty="0" err="1"/>
              <a:t>σιο</a:t>
            </a:r>
            <a:endParaRPr lang="en-US" dirty="0"/>
          </a:p>
          <a:p>
            <a:pPr lvl="1"/>
            <a:r>
              <a:rPr lang="el-GR" dirty="0"/>
              <a:t>Έμπειρος εκπαιδευτικός και ενεργός ερευνητής</a:t>
            </a:r>
          </a:p>
          <a:p>
            <a:pPr lvl="1"/>
            <a:r>
              <a:rPr lang="el-GR" dirty="0"/>
              <a:t>Διδασκαλία σε ένα υποχρεωτικό μάθημα πρώτου έτους (Απειροστικός Λογισμός) – ένα από τα δυσκολότερα του προγράμματος</a:t>
            </a:r>
          </a:p>
          <a:p>
            <a:pPr lvl="1"/>
            <a:r>
              <a:rPr lang="el-GR" dirty="0"/>
              <a:t>Η διδασκαλία γίνεται στο αμφιθέατρο που είναι γεμάτο από φοιτητές/</a:t>
            </a:r>
            <a:r>
              <a:rPr lang="el-GR" dirty="0" err="1"/>
              <a:t>τριες</a:t>
            </a:r>
            <a:r>
              <a:rPr lang="el-GR" dirty="0"/>
              <a:t> (περίπου 200)</a:t>
            </a:r>
          </a:p>
          <a:p>
            <a:pPr lvl="1"/>
            <a:r>
              <a:rPr lang="el-GR" dirty="0"/>
              <a:t>Ο εκπαιδευτικός ενδιαφέρεται ιδιαίτερα για τη διδασκαλία και για την επιτυχία των φοιτητών/τριών στις εξετάσεις ώστε να περιοριστεί ο χρόνος απόκτησης του πτυχίου.</a:t>
            </a:r>
          </a:p>
          <a:p>
            <a:pPr lvl="1"/>
            <a:r>
              <a:rPr lang="el-GR" dirty="0"/>
              <a:t>Ο εκπαιδευτικός παρακολουθεί την πρόοδο των φοιτητών και έχει κάνει αλλαγές στο τμήμα που εργάζεται ώστε να υποστηρίξει την επιτυχία</a:t>
            </a:r>
          </a:p>
          <a:p>
            <a:pPr lvl="1"/>
            <a:endParaRPr lang="el-GR" dirty="0"/>
          </a:p>
          <a:p>
            <a:pPr lvl="1"/>
            <a:endParaRPr lang="el-GR" dirty="0"/>
          </a:p>
          <a:p>
            <a:pPr lvl="1"/>
            <a:endParaRPr lang="en-GR" dirty="0"/>
          </a:p>
        </p:txBody>
      </p:sp>
    </p:spTree>
    <p:extLst>
      <p:ext uri="{BB962C8B-B14F-4D97-AF65-F5344CB8AC3E}">
        <p14:creationId xmlns:p14="http://schemas.microsoft.com/office/powerpoint/2010/main" val="48408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4A88-9F27-5ED4-5D07-84E425A27884}"/>
              </a:ext>
            </a:extLst>
          </p:cNvPr>
          <p:cNvSpPr>
            <a:spLocks noGrp="1"/>
          </p:cNvSpPr>
          <p:nvPr>
            <p:ph type="title"/>
          </p:nvPr>
        </p:nvSpPr>
        <p:spPr/>
        <p:txBody>
          <a:bodyPr>
            <a:normAutofit fontScale="90000"/>
          </a:bodyPr>
          <a:lstStyle/>
          <a:p>
            <a:r>
              <a:rPr lang="el-GR" dirty="0"/>
              <a:t>Παράδειγμα από Διδασκαλία στο Πανεπιστήμιο στο μάθημα του Απειροστικού Λογισμού</a:t>
            </a:r>
            <a:endParaRPr lang="en-GR" dirty="0"/>
          </a:p>
        </p:txBody>
      </p:sp>
      <p:sp>
        <p:nvSpPr>
          <p:cNvPr id="3" name="Content Placeholder 2">
            <a:extLst>
              <a:ext uri="{FF2B5EF4-FFF2-40B4-BE49-F238E27FC236}">
                <a16:creationId xmlns:a16="http://schemas.microsoft.com/office/drawing/2014/main" id="{C1E9EF7A-6A7F-1755-AD9B-579C53A26D49}"/>
              </a:ext>
            </a:extLst>
          </p:cNvPr>
          <p:cNvSpPr>
            <a:spLocks noGrp="1"/>
          </p:cNvSpPr>
          <p:nvPr>
            <p:ph idx="1"/>
          </p:nvPr>
        </p:nvSpPr>
        <p:spPr/>
        <p:txBody>
          <a:bodyPr>
            <a:normAutofit fontScale="85000" lnSpcReduction="20000"/>
          </a:bodyPr>
          <a:lstStyle/>
          <a:p>
            <a:r>
              <a:rPr lang="el-GR" dirty="0"/>
              <a:t>Η διδασκαλία</a:t>
            </a:r>
          </a:p>
          <a:p>
            <a:pPr lvl="1"/>
            <a:r>
              <a:rPr lang="el-GR" dirty="0"/>
              <a:t>(από τη μεριά των φοιτητών)</a:t>
            </a:r>
          </a:p>
          <a:p>
            <a:pPr lvl="1"/>
            <a:r>
              <a:rPr lang="el-GR" dirty="0"/>
              <a:t>«Γράφει όλα στον πίνακα και μας δίνει λεπτομερείς επεξηγήσεις και τα βήματα αποδείξεων. Αν παρακολουθούμε και κρατάμε σημειώσεις και διαβάζουμε τις σημειώσεις που ανεβάζει στην ηλεκτρονική τάξη θα περάσουμε το μάθημα και θα πάρουμε καλό βαθμό»</a:t>
            </a:r>
          </a:p>
          <a:p>
            <a:pPr lvl="1"/>
            <a:r>
              <a:rPr lang="el-GR" dirty="0"/>
              <a:t>(από την παρατήρηση και τις συνεντεύξεις με τον εκπαιδευτικό)</a:t>
            </a:r>
          </a:p>
          <a:p>
            <a:pPr lvl="1"/>
            <a:r>
              <a:rPr lang="el-GR" dirty="0"/>
              <a:t>Πέρα από τις σημειώσεις ο εκπαιδευτικός δίνει πολλά λυμένα παραδείγματα ασκήσεων στην ηλεκτρονική τάξη και συχνά κάνει επιπλέον μαθήματα</a:t>
            </a:r>
          </a:p>
          <a:p>
            <a:pPr lvl="1"/>
            <a:r>
              <a:rPr lang="el-GR" dirty="0"/>
              <a:t>Δεν επικοινωνεί με τους φοιτητές/</a:t>
            </a:r>
            <a:r>
              <a:rPr lang="el-GR" dirty="0" err="1"/>
              <a:t>τριες</a:t>
            </a:r>
            <a:r>
              <a:rPr lang="el-GR" dirty="0"/>
              <a:t> στο μάθημα αλλά απαντά σε ερωτήσεις τους όταν κρίνει ότι έχουν νόημα αλλά φαντάζεται «ένα φοιτητή μπροστά μου και προσπαθώ να τον κάνω να προσέξει τι κάνω»</a:t>
            </a:r>
          </a:p>
          <a:p>
            <a:pPr lvl="1"/>
            <a:r>
              <a:rPr lang="el-GR" dirty="0"/>
              <a:t>Υπενθυμίζει προηγούμενη γνώση, περιγράφει αναλυτικά τα βήματα μιας απόδειξης, δίνει έμφαση σε λεπτά μαθηματικά σημεία, χρησιμοποιεί αναπαραστάσεις και αντιπαραδείγματα.</a:t>
            </a:r>
          </a:p>
          <a:p>
            <a:pPr lvl="1"/>
            <a:r>
              <a:rPr lang="el-GR" dirty="0"/>
              <a:t>Δίνει έμφαση στην εξοικείωση των φοιτητών με το μαθηματικό περιεχόμενο και όχι τόσο με την βαθιά κατανόηση του</a:t>
            </a:r>
            <a:r>
              <a:rPr lang="en-US" dirty="0"/>
              <a:t> </a:t>
            </a:r>
            <a:r>
              <a:rPr lang="el-GR" dirty="0"/>
              <a:t>που αναμένει να αναπτυχθεί στην πορεία των σπουδών τους</a:t>
            </a:r>
          </a:p>
          <a:p>
            <a:pPr lvl="2"/>
            <a:endParaRPr lang="el-GR" dirty="0"/>
          </a:p>
        </p:txBody>
      </p:sp>
    </p:spTree>
    <p:extLst>
      <p:ext uri="{BB962C8B-B14F-4D97-AF65-F5344CB8AC3E}">
        <p14:creationId xmlns:p14="http://schemas.microsoft.com/office/powerpoint/2010/main" val="277434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366EC-B423-1154-FDC1-D8AC3C582E9E}"/>
              </a:ext>
            </a:extLst>
          </p:cNvPr>
          <p:cNvSpPr>
            <a:spLocks noGrp="1"/>
          </p:cNvSpPr>
          <p:nvPr>
            <p:ph type="title"/>
          </p:nvPr>
        </p:nvSpPr>
        <p:spPr/>
        <p:txBody>
          <a:bodyPr>
            <a:normAutofit fontScale="90000"/>
          </a:bodyPr>
          <a:lstStyle/>
          <a:p>
            <a:r>
              <a:rPr lang="el-GR" dirty="0"/>
              <a:t>Παράδειγμα από Διδασκαλία στο Πανεπιστήμιο στο μάθημα του Απειροστικού Λογισμού</a:t>
            </a:r>
            <a:endParaRPr lang="en-GR" dirty="0"/>
          </a:p>
        </p:txBody>
      </p:sp>
      <p:sp>
        <p:nvSpPr>
          <p:cNvPr id="3" name="Content Placeholder 2">
            <a:extLst>
              <a:ext uri="{FF2B5EF4-FFF2-40B4-BE49-F238E27FC236}">
                <a16:creationId xmlns:a16="http://schemas.microsoft.com/office/drawing/2014/main" id="{0234258E-EE26-CAF7-F145-F69F93A148D0}"/>
              </a:ext>
            </a:extLst>
          </p:cNvPr>
          <p:cNvSpPr>
            <a:spLocks noGrp="1"/>
          </p:cNvSpPr>
          <p:nvPr>
            <p:ph idx="1"/>
          </p:nvPr>
        </p:nvSpPr>
        <p:spPr/>
        <p:txBody>
          <a:bodyPr>
            <a:normAutofit fontScale="92500" lnSpcReduction="10000"/>
          </a:bodyPr>
          <a:lstStyle/>
          <a:p>
            <a:r>
              <a:rPr lang="el-GR" dirty="0"/>
              <a:t>Ο εκπαιδευτικός</a:t>
            </a:r>
          </a:p>
          <a:p>
            <a:pPr lvl="1"/>
            <a:r>
              <a:rPr lang="el-GR" dirty="0"/>
              <a:t>Δίνει σημασία στη διδασκαλία όσο και στην έρευνα</a:t>
            </a:r>
          </a:p>
          <a:p>
            <a:pPr lvl="1"/>
            <a:r>
              <a:rPr lang="el-GR" sz="1800" dirty="0">
                <a:effectLst/>
                <a:latin typeface="Times New Roman" panose="02020603050405020304" pitchFamily="18" charset="0"/>
                <a:ea typeface="Times New Roman" panose="02020603050405020304" pitchFamily="18" charset="0"/>
              </a:rPr>
              <a:t>«</a:t>
            </a:r>
            <a:r>
              <a:rPr lang="el-GR" sz="1800" dirty="0">
                <a:latin typeface="Times New Roman" panose="02020603050405020304" pitchFamily="18" charset="0"/>
                <a:ea typeface="Times New Roman" panose="02020603050405020304" pitchFamily="18" charset="0"/>
              </a:rPr>
              <a:t>Όταν κάνεις έρευνα στα μαθηματικά και δεν παράγεις κάτι για 6 μήνες ή ένα χρόνο, αισθάνεσαι απογοητευμένος. Τουλάχιστον με τη διδασκαλία λες στον εαυτό σου ότι έχεις κάνει κάτι σημαντικό. Έχεις διδάξει 70 ώρες και 200 φοιτητές πέρασαν τον Απειροστικό Λογισμό»</a:t>
            </a:r>
            <a:endParaRPr lang="en-GR" sz="1800" dirty="0">
              <a:effectLst/>
              <a:latin typeface="Times New Roman" panose="02020603050405020304" pitchFamily="18" charset="0"/>
              <a:ea typeface="Times New Roman" panose="02020603050405020304" pitchFamily="18" charset="0"/>
            </a:endParaRPr>
          </a:p>
          <a:p>
            <a:pPr lvl="1"/>
            <a:r>
              <a:rPr lang="el-GR" dirty="0"/>
              <a:t>Ο τρόπος που επικοινωνεί με τους φοιτητές/</a:t>
            </a:r>
            <a:r>
              <a:rPr lang="el-GR" dirty="0" err="1"/>
              <a:t>τριες</a:t>
            </a:r>
            <a:r>
              <a:rPr lang="el-GR" dirty="0"/>
              <a:t> δείχνει το πως ο ίδιος είναι ως άτομο – Παίρνει υπόψη του το πώς αισθάνονται οι φοιτητές</a:t>
            </a:r>
          </a:p>
          <a:p>
            <a:pPr lvl="1"/>
            <a:r>
              <a:rPr lang="el-GR" sz="1800" dirty="0">
                <a:effectLst/>
                <a:latin typeface="Times New Roman" panose="02020603050405020304" pitchFamily="18" charset="0"/>
                <a:ea typeface="Times New Roman" panose="02020603050405020304" pitchFamily="18" charset="0"/>
              </a:rPr>
              <a:t>«Δεν συζητώ πολύ στην τάξη. Υπάρχουν συνάδελφοι που έχουν στη φύση τους να συζητούν πριν αποδείξουν ένα θεώρημα… αλλά σε ένα ακροατήριο 200 ατόμων να συζητά κανείς με 2 ή 3 φοιτητές, πρώτα οι φοιτητές αυτοί ίσως είναι οι </a:t>
            </a:r>
            <a:r>
              <a:rPr lang="el-GR" sz="1800" dirty="0" err="1">
                <a:effectLst/>
                <a:latin typeface="Times New Roman" panose="02020603050405020304" pitchFamily="18" charset="0"/>
                <a:ea typeface="Times New Roman" panose="02020603050405020304" pitchFamily="18" charset="0"/>
              </a:rPr>
              <a:t>καλυτεροι</a:t>
            </a:r>
            <a:r>
              <a:rPr lang="el-GR" sz="1800" dirty="0">
                <a:effectLst/>
                <a:latin typeface="Times New Roman" panose="02020603050405020304" pitchFamily="18" charset="0"/>
                <a:ea typeface="Times New Roman" panose="02020603050405020304" pitchFamily="18" charset="0"/>
              </a:rPr>
              <a:t> και οι υπόλοιποι αισθάνονται άσχημα και δεύτερο τίποτα δεν μένει στον πίνακα. </a:t>
            </a:r>
            <a:r>
              <a:rPr lang="el-GR" sz="1800" dirty="0" err="1">
                <a:effectLst/>
                <a:latin typeface="Times New Roman" panose="02020603050405020304" pitchFamily="18" charset="0"/>
                <a:ea typeface="Times New Roman" panose="02020603050405020304" pitchFamily="18" charset="0"/>
              </a:rPr>
              <a:t>Γι</a:t>
            </a:r>
            <a:r>
              <a:rPr lang="el-GR" sz="1800" dirty="0">
                <a:effectLst/>
                <a:latin typeface="Times New Roman" panose="02020603050405020304" pitchFamily="18" charset="0"/>
                <a:ea typeface="Times New Roman" panose="02020603050405020304" pitchFamily="18" charset="0"/>
              </a:rPr>
              <a:t> αυτό το λόγο, δεν συζητώ αλλά ίσως είναι στη φύση μου επίσης ότι δεν συζητώ πολύ.». </a:t>
            </a:r>
            <a:endParaRPr lang="el-GR" dirty="0"/>
          </a:p>
          <a:p>
            <a:pPr lvl="1"/>
            <a:r>
              <a:rPr lang="el-GR" dirty="0"/>
              <a:t>Σκέφτεται και τους φοιτητές που δεν παρακολουθούν</a:t>
            </a:r>
          </a:p>
          <a:p>
            <a:pPr lvl="1"/>
            <a:r>
              <a:rPr lang="el-GR" sz="1800" dirty="0">
                <a:effectLst/>
                <a:latin typeface="Times New Roman" panose="02020603050405020304" pitchFamily="18" charset="0"/>
                <a:ea typeface="Times New Roman" panose="02020603050405020304" pitchFamily="18" charset="0"/>
              </a:rPr>
              <a:t>«Αν σκέφτεσαι τους φοιτητές που παρακολουθούν τα μαθήματά σου, σκέφτεσαι μόνο τους μισούς. Παραβλέπεις όλους τους υπόλοιπους που μπορεί να πρέπει να εργάζονται αλλά μελετούν μόνοι τους. Πρέπει να πάρεις υπόψη σου και αυτούς τους φοιτητές»</a:t>
            </a:r>
            <a:endParaRPr lang="el-GR" dirty="0"/>
          </a:p>
          <a:p>
            <a:pPr lvl="1"/>
            <a:endParaRPr lang="en-GR" dirty="0"/>
          </a:p>
        </p:txBody>
      </p:sp>
    </p:spTree>
    <p:extLst>
      <p:ext uri="{BB962C8B-B14F-4D97-AF65-F5344CB8AC3E}">
        <p14:creationId xmlns:p14="http://schemas.microsoft.com/office/powerpoint/2010/main" val="368891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CD04-6700-748E-9912-16137ED6B1D0}"/>
              </a:ext>
            </a:extLst>
          </p:cNvPr>
          <p:cNvSpPr>
            <a:spLocks noGrp="1"/>
          </p:cNvSpPr>
          <p:nvPr>
            <p:ph type="title"/>
          </p:nvPr>
        </p:nvSpPr>
        <p:spPr/>
        <p:txBody>
          <a:bodyPr/>
          <a:lstStyle/>
          <a:p>
            <a:r>
              <a:rPr lang="el-GR" dirty="0"/>
              <a:t>Αντιθέσεις/συγκρούσεις που αντιμετωπίζει</a:t>
            </a:r>
            <a:endParaRPr lang="en-GR" dirty="0"/>
          </a:p>
        </p:txBody>
      </p:sp>
      <p:sp>
        <p:nvSpPr>
          <p:cNvPr id="3" name="Content Placeholder 2">
            <a:extLst>
              <a:ext uri="{FF2B5EF4-FFF2-40B4-BE49-F238E27FC236}">
                <a16:creationId xmlns:a16="http://schemas.microsoft.com/office/drawing/2014/main" id="{433E18E2-2669-314C-DDF9-534F318B11DC}"/>
              </a:ext>
            </a:extLst>
          </p:cNvPr>
          <p:cNvSpPr>
            <a:spLocks noGrp="1"/>
          </p:cNvSpPr>
          <p:nvPr>
            <p:ph idx="1"/>
          </p:nvPr>
        </p:nvSpPr>
        <p:spPr/>
        <p:txBody>
          <a:bodyPr>
            <a:normAutofit/>
          </a:bodyPr>
          <a:lstStyle/>
          <a:p>
            <a:r>
              <a:rPr lang="el-GR" dirty="0"/>
              <a:t>Να αφιερώνει χρόνο παράλληλα στην έρευνα και στη διδασκαλία </a:t>
            </a:r>
          </a:p>
          <a:p>
            <a:r>
              <a:rPr lang="el-GR" dirty="0"/>
              <a:t>Να δρα όπως θα ήθελε στη διδασκαλία σε στιγμές που είναι κουρασμένος (προχωράει γρήγορα, δεν επεξηγεί όπως θα ήθελε)</a:t>
            </a:r>
          </a:p>
          <a:p>
            <a:r>
              <a:rPr lang="el-GR" dirty="0"/>
              <a:t>Να αντιμετωπίζει τους πρακτικούς περιορισμούς στην πορεία των σπουδών των φοιτητών (να καθυστερούν για το πτυχίο)</a:t>
            </a:r>
          </a:p>
          <a:p>
            <a:r>
              <a:rPr lang="el-GR" dirty="0"/>
              <a:t>Να επιλέγει θέματα για τις εξετάσεις σε συνεργασία με τους συναδέλφους του</a:t>
            </a:r>
          </a:p>
          <a:p>
            <a:r>
              <a:rPr lang="el-GR" sz="1800" dirty="0">
                <a:effectLst/>
                <a:latin typeface="Times New Roman" panose="02020603050405020304" pitchFamily="18" charset="0"/>
                <a:ea typeface="Times New Roman" panose="02020603050405020304" pitchFamily="18" charset="0"/>
              </a:rPr>
              <a:t>«Προσπάθησα να σπάσω την ερώτηση σε </a:t>
            </a:r>
            <a:r>
              <a:rPr lang="el-GR" sz="1800" dirty="0" err="1">
                <a:effectLst/>
                <a:latin typeface="Times New Roman" panose="02020603050405020304" pitchFamily="18" charset="0"/>
                <a:ea typeface="Times New Roman" panose="02020603050405020304" pitchFamily="18" charset="0"/>
              </a:rPr>
              <a:t>υποερωτήσεις</a:t>
            </a:r>
            <a:r>
              <a:rPr lang="el-GR" sz="1800" dirty="0">
                <a:effectLst/>
                <a:latin typeface="Times New Roman" panose="02020603050405020304" pitchFamily="18" charset="0"/>
                <a:ea typeface="Times New Roman" panose="02020603050405020304" pitchFamily="18" charset="0"/>
              </a:rPr>
              <a:t> ώστε όλοι οι φοιτητές να μπορούν να απαντήσουν. Διαφορετικά κανείς δεν θα μπορούσε να την απαντήσει. Όμως κάποιοι από τους συναδέλφους μου θεωρούν ότι με το σπάσιμο αυτό η αρχική ερώτηση έχει γίνει τετριμμένη. Αν η ερωτήσεις είναι τόσο δύσκολες δεν είναι δίκαιο για τους φοιτητές»</a:t>
            </a:r>
            <a:endParaRPr lang="en-GR" dirty="0"/>
          </a:p>
        </p:txBody>
      </p:sp>
    </p:spTree>
    <p:extLst>
      <p:ext uri="{BB962C8B-B14F-4D97-AF65-F5344CB8AC3E}">
        <p14:creationId xmlns:p14="http://schemas.microsoft.com/office/powerpoint/2010/main" val="214551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8172-4C77-352F-FC71-FD51672EAEAC}"/>
              </a:ext>
            </a:extLst>
          </p:cNvPr>
          <p:cNvSpPr>
            <a:spLocks noGrp="1"/>
          </p:cNvSpPr>
          <p:nvPr>
            <p:ph type="title"/>
          </p:nvPr>
        </p:nvSpPr>
        <p:spPr/>
        <p:txBody>
          <a:bodyPr/>
          <a:lstStyle/>
          <a:p>
            <a:r>
              <a:rPr lang="el-GR" dirty="0"/>
              <a:t>Ανάλυση με τη Διδακτική Τριάδα</a:t>
            </a:r>
            <a:endParaRPr lang="en-GR" dirty="0"/>
          </a:p>
        </p:txBody>
      </p:sp>
      <p:sp>
        <p:nvSpPr>
          <p:cNvPr id="3" name="Content Placeholder 2">
            <a:extLst>
              <a:ext uri="{FF2B5EF4-FFF2-40B4-BE49-F238E27FC236}">
                <a16:creationId xmlns:a16="http://schemas.microsoft.com/office/drawing/2014/main" id="{E7865F5A-1771-B467-BB87-11C79B02620E}"/>
              </a:ext>
            </a:extLst>
          </p:cNvPr>
          <p:cNvSpPr>
            <a:spLocks noGrp="1"/>
          </p:cNvSpPr>
          <p:nvPr>
            <p:ph idx="1"/>
          </p:nvPr>
        </p:nvSpPr>
        <p:spPr/>
        <p:txBody>
          <a:bodyPr>
            <a:normAutofit fontScale="85000" lnSpcReduction="20000"/>
          </a:bodyPr>
          <a:lstStyle/>
          <a:p>
            <a:r>
              <a:rPr lang="el-GR" i="1" dirty="0">
                <a:latin typeface="Times New Roman" panose="02020603050405020304" pitchFamily="18" charset="0"/>
              </a:rPr>
              <a:t>Διαχείριση της Μάθησης </a:t>
            </a:r>
          </a:p>
          <a:p>
            <a:pPr lvl="1"/>
            <a:r>
              <a:rPr lang="en-GB" sz="2100" dirty="0">
                <a:effectLst/>
                <a:latin typeface="Times New Roman" panose="02020603050405020304" pitchFamily="18" charset="0"/>
                <a:ea typeface="Times New Roman" panose="02020603050405020304" pitchFamily="18" charset="0"/>
              </a:rPr>
              <a:t> </a:t>
            </a:r>
            <a:r>
              <a:rPr lang="el-GR" dirty="0">
                <a:effectLst/>
                <a:latin typeface="Times New Roman" panose="02020603050405020304" pitchFamily="18" charset="0"/>
                <a:ea typeface="Times New Roman" panose="02020603050405020304" pitchFamily="18" charset="0"/>
              </a:rPr>
              <a:t>Παρέχει ποικιλία πόρων (σημειώσεις/λυμένες ασκήσεις για να υποστηρίξει τη μάθηση) και επικοινωνεί μαζί τους μέσα από την ηλεκτρονική τάξη. Διαχειρίζεται το χρόνο διδασκαλίας περιορίζοντας την αλληλεπίδραση με τους φοιτητές/</a:t>
            </a:r>
            <a:r>
              <a:rPr lang="el-GR" dirty="0" err="1">
                <a:effectLst/>
                <a:latin typeface="Times New Roman" panose="02020603050405020304" pitchFamily="18" charset="0"/>
                <a:ea typeface="Times New Roman" panose="02020603050405020304" pitchFamily="18" charset="0"/>
              </a:rPr>
              <a:t>τριες</a:t>
            </a:r>
            <a:r>
              <a:rPr lang="el-GR" dirty="0">
                <a:effectLst/>
                <a:latin typeface="Times New Roman" panose="02020603050405020304" pitchFamily="18" charset="0"/>
                <a:ea typeface="Times New Roman" panose="02020603050405020304" pitchFamily="18" charset="0"/>
              </a:rPr>
              <a:t> ώστε να έχει χρόνο να επαναλαμβάνει βασικές μεθόδους και να λύνει πολλές ασκήσεις. Ο ”καλός» πίνακας φανερώνει μια βήμα προς βήμα παρουσίαση του μαθηματικού περιεχομένου. Η στενή καθοδήγηση φαίνεται ότι κάνει τους φοιτητές να αισθάνονται πιο ασφαλείς ως προς την επιτυχία τους στις εξετάσεις. </a:t>
            </a:r>
            <a:r>
              <a:rPr lang="en-GB" dirty="0">
                <a:effectLst/>
                <a:latin typeface="Times New Roman" panose="02020603050405020304" pitchFamily="18" charset="0"/>
                <a:ea typeface="Times New Roman" panose="02020603050405020304" pitchFamily="18" charset="0"/>
              </a:rPr>
              <a:t> </a:t>
            </a:r>
            <a:endParaRPr lang="el-GR" dirty="0">
              <a:effectLst/>
              <a:latin typeface="Times New Roman" panose="02020603050405020304" pitchFamily="18" charset="0"/>
              <a:ea typeface="Times New Roman" panose="02020603050405020304" pitchFamily="18" charset="0"/>
            </a:endParaRPr>
          </a:p>
          <a:p>
            <a:r>
              <a:rPr lang="el-GR" i="1" dirty="0">
                <a:latin typeface="Times New Roman" panose="02020603050405020304" pitchFamily="18" charset="0"/>
                <a:ea typeface="Times New Roman" panose="02020603050405020304" pitchFamily="18" charset="0"/>
              </a:rPr>
              <a:t>Μαθηματική Πρόκληση</a:t>
            </a:r>
          </a:p>
          <a:p>
            <a:pPr lvl="1"/>
            <a:r>
              <a:rPr lang="el-GR" dirty="0">
                <a:effectLst/>
                <a:latin typeface="Times New Roman" panose="02020603050405020304" pitchFamily="18" charset="0"/>
                <a:ea typeface="Times New Roman" panose="02020603050405020304" pitchFamily="18" charset="0"/>
              </a:rPr>
              <a:t>Φοιτητές βρίσκουν το </a:t>
            </a:r>
            <a:r>
              <a:rPr lang="el-GR" dirty="0">
                <a:latin typeface="Times New Roman" panose="02020603050405020304" pitchFamily="18" charset="0"/>
                <a:ea typeface="Times New Roman" panose="02020603050405020304" pitchFamily="18" charset="0"/>
              </a:rPr>
              <a:t>μάθημα δύσκολο. Ο εκπαιδευτικός προσπαθεί να μειώσει την πρόκληση ώστε οι φοιτητές να μπορούν να ανταπεξέλθουν παρόλο που ο ίδιος ως φοιτητής και ως ερευνητής αντιμετωπίζει υψηλή μαθηματική πρόκληση.</a:t>
            </a:r>
            <a:endParaRPr lang="el-GR" i="1" dirty="0">
              <a:latin typeface="Times New Roman" panose="02020603050405020304" pitchFamily="18" charset="0"/>
              <a:ea typeface="Times New Roman" panose="02020603050405020304" pitchFamily="18" charset="0"/>
            </a:endParaRPr>
          </a:p>
          <a:p>
            <a:r>
              <a:rPr lang="el-GR" sz="2800" i="1" dirty="0">
                <a:effectLst/>
                <a:latin typeface="Times New Roman" panose="02020603050405020304" pitchFamily="18" charset="0"/>
                <a:ea typeface="Times New Roman" panose="02020603050405020304" pitchFamily="18" charset="0"/>
              </a:rPr>
              <a:t>Ευαισθησία στους φοιτητές</a:t>
            </a:r>
          </a:p>
          <a:p>
            <a:pPr lvl="1"/>
            <a:r>
              <a:rPr lang="el-GR" dirty="0">
                <a:latin typeface="Times New Roman" panose="02020603050405020304" pitchFamily="18" charset="0"/>
                <a:ea typeface="Times New Roman" panose="02020603050405020304" pitchFamily="18" charset="0"/>
              </a:rPr>
              <a:t>Κυρίως βλέπουμε συναισθηματική διάσταση ώστε οι φοιτητές να αισθάνονται καλά. Γνωστικά η ευαισθησία κυρίως περιορίζεται στο να πετύχουν στις εξετάσεις ενώ κοινωνικά παίρνει υπόψη του τις ανάγκες των φοιτητών που δεν παρακολουθούν και θέλει οι </a:t>
            </a:r>
            <a:r>
              <a:rPr lang="el-GR" dirty="0" err="1">
                <a:latin typeface="Times New Roman" panose="02020603050405020304" pitchFamily="18" charset="0"/>
                <a:ea typeface="Times New Roman" panose="02020603050405020304" pitchFamily="18" charset="0"/>
              </a:rPr>
              <a:t>φοιτη</a:t>
            </a:r>
            <a:r>
              <a:rPr lang="en-US" dirty="0" err="1">
                <a:latin typeface="Times New Roman" panose="02020603050405020304" pitchFamily="18" charset="0"/>
                <a:ea typeface="Times New Roman" panose="02020603050405020304" pitchFamily="18" charset="0"/>
              </a:rPr>
              <a:t>τέ</a:t>
            </a:r>
            <a:r>
              <a:rPr lang="el-GR" dirty="0">
                <a:latin typeface="Times New Roman" panose="02020603050405020304" pitchFamily="18" charset="0"/>
                <a:ea typeface="Times New Roman" panose="02020603050405020304" pitchFamily="18" charset="0"/>
              </a:rPr>
              <a:t>ς να πάρουν έγκαιρα το πτυχίο τους και να μπορούν στην παραγωγή. </a:t>
            </a:r>
            <a:endParaRPr lang="en-GR" dirty="0"/>
          </a:p>
        </p:txBody>
      </p:sp>
    </p:spTree>
    <p:extLst>
      <p:ext uri="{BB962C8B-B14F-4D97-AF65-F5344CB8AC3E}">
        <p14:creationId xmlns:p14="http://schemas.microsoft.com/office/powerpoint/2010/main" val="3760726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8FE2-8711-5E0B-973D-C5B860923A6D}"/>
              </a:ext>
            </a:extLst>
          </p:cNvPr>
          <p:cNvSpPr>
            <a:spLocks noGrp="1"/>
          </p:cNvSpPr>
          <p:nvPr>
            <p:ph type="title"/>
          </p:nvPr>
        </p:nvSpPr>
        <p:spPr/>
        <p:txBody>
          <a:bodyPr>
            <a:normAutofit fontScale="90000"/>
          </a:bodyPr>
          <a:lstStyle/>
          <a:p>
            <a:r>
              <a:rPr lang="el-GR" dirty="0"/>
              <a:t>Η Διδακτική Τριάδα στο πλαίσιο της ευρύτερης δραστηριότητας του εκπαιδευτικού: Συγκρούσεις</a:t>
            </a:r>
            <a:endParaRPr lang="en-GR" dirty="0"/>
          </a:p>
        </p:txBody>
      </p:sp>
      <p:sp>
        <p:nvSpPr>
          <p:cNvPr id="3" name="Content Placeholder 2">
            <a:extLst>
              <a:ext uri="{FF2B5EF4-FFF2-40B4-BE49-F238E27FC236}">
                <a16:creationId xmlns:a16="http://schemas.microsoft.com/office/drawing/2014/main" id="{68EE47AF-97BB-4733-267A-A32E64FD9CFE}"/>
              </a:ext>
            </a:extLst>
          </p:cNvPr>
          <p:cNvSpPr>
            <a:spLocks noGrp="1"/>
          </p:cNvSpPr>
          <p:nvPr>
            <p:ph idx="1"/>
          </p:nvPr>
        </p:nvSpPr>
        <p:spPr/>
        <p:txBody>
          <a:bodyPr>
            <a:normAutofit fontScale="77500" lnSpcReduction="20000"/>
          </a:bodyPr>
          <a:lstStyle/>
          <a:p>
            <a:r>
              <a:rPr lang="el-GR" dirty="0"/>
              <a:t>Η αρμονία ανάμεσα στη μαθηματική πρόκληση και στην ευαισθησία στις ανάγκες των φοιτητών είναι δύσκολο να επιτευχθεί</a:t>
            </a:r>
          </a:p>
          <a:p>
            <a:r>
              <a:rPr lang="el-GR" dirty="0"/>
              <a:t>Η σχέση του ατόμου (εκπαιδευτικού) με την κουλτούρα στο τμήμα που εργάζεται</a:t>
            </a:r>
          </a:p>
          <a:p>
            <a:r>
              <a:rPr lang="el-GR" dirty="0"/>
              <a:t>Μαθηματική διερεύνηση και υψηλή μαθηματική πρόκληση στην έρευνα στα μαθηματικά σε αντίθεση με τη διδασκαλία</a:t>
            </a:r>
          </a:p>
          <a:p>
            <a:r>
              <a:rPr lang="el-GR" dirty="0"/>
              <a:t>Η μείωση της μαθηματικής πρόκλησης στις εξετάσεις έρχεται σε αντίθεση με τις προτεραιότητες των συναδέλφων του και την κουλτούρα του τμήματος που εργάζεται</a:t>
            </a:r>
          </a:p>
          <a:p>
            <a:r>
              <a:rPr lang="el-GR" dirty="0"/>
              <a:t>Η αντίθεση ανάμεσα στη διαδικασία και στο αντικείμενο υπάρχει (πιο διαδικαστική προσέγγιση και βήμα προς βήμα επίλυση σε αντίθεση με τη μαθηματική διερεύνηση)</a:t>
            </a:r>
          </a:p>
          <a:p>
            <a:r>
              <a:rPr lang="el-GR" dirty="0"/>
              <a:t>Η αντίθεση ανάμεσα στην «επιτυχία στις εξετάσεις» σε σχέση με την «ανάπτυξη βαθιάς μαθηματικής κατανόησης» αντανακλά κοινωνικές αντιθέσεις</a:t>
            </a:r>
          </a:p>
          <a:p>
            <a:r>
              <a:rPr lang="el-GR" dirty="0"/>
              <a:t>Η αντίθεση ανάμεσα στο «επιθυμητό μελλοντικό αποτέλεσμα» και «στην πραγματικότητα στο τμήμα» (μεγάλος αριθμός φοιτητών, περιορισμένος αριθμός διδασκόντων, θεσμικές δομές που υπάρχουν)</a:t>
            </a:r>
          </a:p>
        </p:txBody>
      </p:sp>
    </p:spTree>
    <p:extLst>
      <p:ext uri="{BB962C8B-B14F-4D97-AF65-F5344CB8AC3E}">
        <p14:creationId xmlns:p14="http://schemas.microsoft.com/office/powerpoint/2010/main" val="1730859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D90B4-7593-1FE4-255E-89243B789852}"/>
              </a:ext>
            </a:extLst>
          </p:cNvPr>
          <p:cNvSpPr>
            <a:spLocks noGrp="1"/>
          </p:cNvSpPr>
          <p:nvPr>
            <p:ph type="title"/>
          </p:nvPr>
        </p:nvSpPr>
        <p:spPr/>
        <p:txBody>
          <a:bodyPr/>
          <a:lstStyle/>
          <a:p>
            <a:r>
              <a:rPr lang="el-GR" dirty="0"/>
              <a:t>Τι σημαίνει η Διδακτική Τριάδα ως ένα </a:t>
            </a:r>
            <a:r>
              <a:rPr lang="el-GR" dirty="0" err="1"/>
              <a:t>κοινωνικο</a:t>
            </a:r>
            <a:r>
              <a:rPr lang="el-GR" dirty="0"/>
              <a:t>-πολιτισμικό εργαλείο;</a:t>
            </a:r>
            <a:endParaRPr lang="en-GR" dirty="0"/>
          </a:p>
        </p:txBody>
      </p:sp>
      <p:sp>
        <p:nvSpPr>
          <p:cNvPr id="3" name="Content Placeholder 2">
            <a:extLst>
              <a:ext uri="{FF2B5EF4-FFF2-40B4-BE49-F238E27FC236}">
                <a16:creationId xmlns:a16="http://schemas.microsoft.com/office/drawing/2014/main" id="{DFCB65C4-0FB0-0F08-E565-E8C5E213BBF2}"/>
              </a:ext>
            </a:extLst>
          </p:cNvPr>
          <p:cNvSpPr>
            <a:spLocks noGrp="1"/>
          </p:cNvSpPr>
          <p:nvPr>
            <p:ph idx="1"/>
          </p:nvPr>
        </p:nvSpPr>
        <p:spPr/>
        <p:txBody>
          <a:bodyPr/>
          <a:lstStyle/>
          <a:p>
            <a:r>
              <a:rPr lang="el-GR" dirty="0"/>
              <a:t>Μετακινούμαστε από το τι συμβαίνει σε μια διδασκαλία στο γιατί</a:t>
            </a:r>
          </a:p>
          <a:p>
            <a:r>
              <a:rPr lang="el-GR" dirty="0"/>
              <a:t>Εντοπίζουμε σχέσεις ανάμεσα στα στοιχεία της Διδακτικής Τριάδας και αναζητούμε αντιθέσεις και το πώς μπορούν αυτές να τις διαχειριστούμε</a:t>
            </a:r>
          </a:p>
          <a:p>
            <a:r>
              <a:rPr lang="el-GR" dirty="0"/>
              <a:t>Τι θα σήμαινε διαλεκτική διαχείριση των αντιθέσεων (</a:t>
            </a:r>
            <a:r>
              <a:rPr lang="el-GR" dirty="0" err="1"/>
              <a:t>π.χ</a:t>
            </a:r>
            <a:r>
              <a:rPr lang="el-GR" dirty="0"/>
              <a:t> διαδικαστική και εννοιολογική διάσταση των μαθηματικών, επιτυχία στις εξετάσεις και βαθιά κατανόηση);</a:t>
            </a:r>
          </a:p>
          <a:p>
            <a:r>
              <a:rPr lang="el-GR" dirty="0"/>
              <a:t>Μπορεί η διερευνητική μάθηση να είναι μια προσέγγιση που να φέρνει τη μαθηματική πρόκληση και την ευαισθησία στους φοιτητές σε αρμονία;</a:t>
            </a:r>
            <a:endParaRPr lang="en-GR" dirty="0"/>
          </a:p>
        </p:txBody>
      </p:sp>
    </p:spTree>
    <p:extLst>
      <p:ext uri="{BB962C8B-B14F-4D97-AF65-F5344CB8AC3E}">
        <p14:creationId xmlns:p14="http://schemas.microsoft.com/office/powerpoint/2010/main" val="21644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1F83-37E8-73E8-0EB3-C143E4D4B53F}"/>
              </a:ext>
            </a:extLst>
          </p:cNvPr>
          <p:cNvSpPr>
            <a:spLocks noGrp="1"/>
          </p:cNvSpPr>
          <p:nvPr>
            <p:ph type="title"/>
          </p:nvPr>
        </p:nvSpPr>
        <p:spPr/>
        <p:txBody>
          <a:bodyPr>
            <a:normAutofit fontScale="90000"/>
          </a:bodyPr>
          <a:lstStyle/>
          <a:p>
            <a:r>
              <a:rPr lang="en-GR" dirty="0"/>
              <a:t>Έ</a:t>
            </a:r>
            <a:r>
              <a:rPr lang="el-GR" dirty="0"/>
              <a:t>να παράδειγμα (προσπάθεια) δημιουργίας καταστάσεων διερεύνησης στα «Θεμέλια της Μαθηματικής Ανάλυσης»</a:t>
            </a:r>
            <a:endParaRPr lang="en-GR" dirty="0"/>
          </a:p>
        </p:txBody>
      </p:sp>
      <p:sp>
        <p:nvSpPr>
          <p:cNvPr id="3" name="Content Placeholder 2">
            <a:extLst>
              <a:ext uri="{FF2B5EF4-FFF2-40B4-BE49-F238E27FC236}">
                <a16:creationId xmlns:a16="http://schemas.microsoft.com/office/drawing/2014/main" id="{95D643BD-C325-DB37-C5DD-F0D8212F0E44}"/>
              </a:ext>
            </a:extLst>
          </p:cNvPr>
          <p:cNvSpPr>
            <a:spLocks noGrp="1"/>
          </p:cNvSpPr>
          <p:nvPr>
            <p:ph idx="1"/>
          </p:nvPr>
        </p:nvSpPr>
        <p:spPr/>
        <p:txBody>
          <a:bodyPr/>
          <a:lstStyle/>
          <a:p>
            <a:r>
              <a:rPr lang="el-GR" dirty="0"/>
              <a:t>Δύο ερευνητές της Διδακτικής των Μαθηματικών διδάσκουν το μάθημα</a:t>
            </a:r>
          </a:p>
          <a:p>
            <a:r>
              <a:rPr lang="el-GR" dirty="0"/>
              <a:t>Είναι επαναληπτικό μάθημα που απευθύνεται μόνο σε πρωτοετείς</a:t>
            </a:r>
          </a:p>
          <a:p>
            <a:r>
              <a:rPr lang="el-GR" dirty="0"/>
              <a:t>Υπάρχει συγκεκριμένο περιεχόμενο που αφορά σύνολα, σχέσεις/συναρτήσεις, αριθμήσιμα μη αριθμήσιμα σύνολα και θεμελίωση των φυσικών/ακεραίων/ρητών.</a:t>
            </a:r>
          </a:p>
          <a:p>
            <a:r>
              <a:rPr lang="el-GR" dirty="0"/>
              <a:t>Στόχος μας η ενεργή συμμετοχή των φοιτητών σε διερευνητικές δράσεις</a:t>
            </a:r>
            <a:endParaRPr lang="en-GR" dirty="0"/>
          </a:p>
        </p:txBody>
      </p:sp>
    </p:spTree>
    <p:extLst>
      <p:ext uri="{BB962C8B-B14F-4D97-AF65-F5344CB8AC3E}">
        <p14:creationId xmlns:p14="http://schemas.microsoft.com/office/powerpoint/2010/main" val="2961034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7833-4B7E-3DD7-7A4E-8FAAE669D615}"/>
              </a:ext>
            </a:extLst>
          </p:cNvPr>
          <p:cNvSpPr>
            <a:spLocks noGrp="1"/>
          </p:cNvSpPr>
          <p:nvPr>
            <p:ph type="title"/>
          </p:nvPr>
        </p:nvSpPr>
        <p:spPr/>
        <p:txBody>
          <a:bodyPr>
            <a:normAutofit/>
          </a:bodyPr>
          <a:lstStyle/>
          <a:p>
            <a:r>
              <a:rPr lang="el-GR" dirty="0"/>
              <a:t>Τι είναι διερευνητική μάθηση;</a:t>
            </a:r>
            <a:endParaRPr lang="en-GR" dirty="0"/>
          </a:p>
        </p:txBody>
      </p:sp>
      <p:sp>
        <p:nvSpPr>
          <p:cNvPr id="3" name="Content Placeholder 2">
            <a:extLst>
              <a:ext uri="{FF2B5EF4-FFF2-40B4-BE49-F238E27FC236}">
                <a16:creationId xmlns:a16="http://schemas.microsoft.com/office/drawing/2014/main" id="{4419AB3F-89FB-DBCC-4231-8F904B5E103E}"/>
              </a:ext>
            </a:extLst>
          </p:cNvPr>
          <p:cNvSpPr>
            <a:spLocks noGrp="1"/>
          </p:cNvSpPr>
          <p:nvPr>
            <p:ph idx="1"/>
          </p:nvPr>
        </p:nvSpPr>
        <p:spPr/>
        <p:txBody>
          <a:bodyPr>
            <a:normAutofit fontScale="92500" lnSpcReduction="20000"/>
          </a:bodyPr>
          <a:lstStyle/>
          <a:p>
            <a:r>
              <a:rPr lang="el-GR" dirty="0"/>
              <a:t>Διερευνητική μάθηση/ενεργή μάθηση (ΙΒL</a:t>
            </a:r>
            <a:r>
              <a:rPr lang="en-US" dirty="0"/>
              <a:t>, Active learning)</a:t>
            </a:r>
            <a:endParaRPr lang="el-GR" dirty="0"/>
          </a:p>
          <a:p>
            <a:r>
              <a:rPr lang="el-GR" dirty="0"/>
              <a:t>(</a:t>
            </a:r>
            <a:r>
              <a:rPr lang="en-US" dirty="0" err="1"/>
              <a:t>Ramsussen</a:t>
            </a:r>
            <a:r>
              <a:rPr lang="en-US" dirty="0"/>
              <a:t> &amp; Known 2007)</a:t>
            </a:r>
          </a:p>
          <a:p>
            <a:pPr lvl="1"/>
            <a:r>
              <a:rPr lang="el-GR" dirty="0"/>
              <a:t>Αρχικές θεωρήσεις: </a:t>
            </a:r>
            <a:r>
              <a:rPr lang="el-GR" dirty="0" err="1"/>
              <a:t>Διερε</a:t>
            </a:r>
            <a:r>
              <a:rPr lang="en-US" dirty="0" err="1"/>
              <a:t>ύ</a:t>
            </a:r>
            <a:r>
              <a:rPr lang="el-GR" dirty="0" err="1"/>
              <a:t>νηση</a:t>
            </a:r>
            <a:r>
              <a:rPr lang="el-GR" dirty="0"/>
              <a:t> στη Φυσική και στα μαθηματικά (1996 – 1991)</a:t>
            </a:r>
          </a:p>
          <a:p>
            <a:pPr lvl="2"/>
            <a:r>
              <a:rPr lang="el-GR" dirty="0"/>
              <a:t>Προσδιορισμός των υποθέσεων, χρήση κριτικής και λογικής σκέψης, αναζήτηση εναλλακτικών επεξηγήσεων</a:t>
            </a:r>
          </a:p>
          <a:p>
            <a:pPr lvl="2"/>
            <a:r>
              <a:rPr lang="el-GR" dirty="0"/>
              <a:t>Μαθαίνω να μιλώ και να δρω μαθηματικά μέσα από τη συμμετοχή μου σε μαθηματικές συζητήσεις, διατύπωση εικασιών και επίλυση μη τυπικών προβλημάτων</a:t>
            </a:r>
          </a:p>
          <a:p>
            <a:pPr lvl="2"/>
            <a:r>
              <a:rPr lang="el-GR" dirty="0"/>
              <a:t>Έμφαση στην δραστηριότητα των μαθητών</a:t>
            </a:r>
          </a:p>
          <a:p>
            <a:pPr lvl="1"/>
            <a:r>
              <a:rPr lang="el-GR" dirty="0"/>
              <a:t>Μετακίνηση στη δραστηριότητα των εκπαιδευτικών</a:t>
            </a:r>
          </a:p>
          <a:p>
            <a:pPr lvl="2"/>
            <a:r>
              <a:rPr lang="el-GR" dirty="0"/>
              <a:t>Ο εκπαιδευτικός </a:t>
            </a:r>
            <a:r>
              <a:rPr lang="el-GR" dirty="0" err="1"/>
              <a:t>διερευνεί</a:t>
            </a:r>
            <a:r>
              <a:rPr lang="el-GR" dirty="0"/>
              <a:t> τη σκέψη των φοιτητών και κτίζει σ αυτή</a:t>
            </a:r>
          </a:p>
          <a:p>
            <a:pPr lvl="2"/>
            <a:r>
              <a:rPr lang="el-GR" dirty="0"/>
              <a:t>Οι φοιτητές μαθαίνουν μαθηματικά μέσα από την εμπλοκή τους σε  μαθηματική επιχειρηματολογία</a:t>
            </a:r>
          </a:p>
          <a:p>
            <a:r>
              <a:rPr lang="el-GR" dirty="0"/>
              <a:t>(</a:t>
            </a:r>
            <a:r>
              <a:rPr lang="en-US" dirty="0"/>
              <a:t>Dreyfus, </a:t>
            </a:r>
            <a:r>
              <a:rPr lang="en-US" dirty="0" err="1"/>
              <a:t>Tabach</a:t>
            </a:r>
            <a:r>
              <a:rPr lang="en-US" dirty="0"/>
              <a:t> &amp; </a:t>
            </a:r>
            <a:r>
              <a:rPr lang="en-US" dirty="0" err="1"/>
              <a:t>Ramsussen</a:t>
            </a:r>
            <a:r>
              <a:rPr lang="en-US" dirty="0"/>
              <a:t>, 2023)</a:t>
            </a:r>
          </a:p>
          <a:p>
            <a:pPr lvl="2"/>
            <a:r>
              <a:rPr lang="el-GR" dirty="0"/>
              <a:t>Αντιμετώπιση καταστάσεων που προκαλούν σύγχυση και μαθηματικών παραδόξων</a:t>
            </a:r>
            <a:endParaRPr lang="en-US" dirty="0"/>
          </a:p>
          <a:p>
            <a:pPr lvl="2"/>
            <a:r>
              <a:rPr lang="el-GR" dirty="0"/>
              <a:t>Συνεργασία φοιτητών σε ομάδες για την αντιμετώπιση αυτών των καταστάσεων</a:t>
            </a:r>
          </a:p>
          <a:p>
            <a:pPr lvl="2"/>
            <a:endParaRPr lang="el-GR" dirty="0"/>
          </a:p>
          <a:p>
            <a:pPr marL="0" indent="0">
              <a:buNone/>
            </a:pPr>
            <a:endParaRPr lang="en-US" dirty="0"/>
          </a:p>
          <a:p>
            <a:pPr lvl="1"/>
            <a:endParaRPr lang="en-GR" dirty="0"/>
          </a:p>
        </p:txBody>
      </p:sp>
    </p:spTree>
    <p:extLst>
      <p:ext uri="{BB962C8B-B14F-4D97-AF65-F5344CB8AC3E}">
        <p14:creationId xmlns:p14="http://schemas.microsoft.com/office/powerpoint/2010/main" val="133005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422DB-3244-2B2D-7B31-6D9BC60321F5}"/>
              </a:ext>
            </a:extLst>
          </p:cNvPr>
          <p:cNvSpPr>
            <a:spLocks noGrp="1"/>
          </p:cNvSpPr>
          <p:nvPr>
            <p:ph type="title"/>
          </p:nvPr>
        </p:nvSpPr>
        <p:spPr/>
        <p:txBody>
          <a:bodyPr/>
          <a:lstStyle/>
          <a:p>
            <a:r>
              <a:rPr lang="el-GR" dirty="0"/>
              <a:t>Δομή της παρουσίασης</a:t>
            </a:r>
            <a:endParaRPr lang="en-GR" dirty="0"/>
          </a:p>
        </p:txBody>
      </p:sp>
      <p:sp>
        <p:nvSpPr>
          <p:cNvPr id="3" name="Content Placeholder 2">
            <a:extLst>
              <a:ext uri="{FF2B5EF4-FFF2-40B4-BE49-F238E27FC236}">
                <a16:creationId xmlns:a16="http://schemas.microsoft.com/office/drawing/2014/main" id="{D415FDD0-6A7F-DECE-911E-ED923CE652F7}"/>
              </a:ext>
            </a:extLst>
          </p:cNvPr>
          <p:cNvSpPr>
            <a:spLocks noGrp="1"/>
          </p:cNvSpPr>
          <p:nvPr>
            <p:ph idx="1"/>
          </p:nvPr>
        </p:nvSpPr>
        <p:spPr/>
        <p:txBody>
          <a:bodyPr/>
          <a:lstStyle/>
          <a:p>
            <a:r>
              <a:rPr lang="el-GR" dirty="0"/>
              <a:t>Μια σύντομη περιγραφή της υπάρχουσας έρευνας</a:t>
            </a:r>
          </a:p>
          <a:p>
            <a:r>
              <a:rPr lang="el-GR" dirty="0"/>
              <a:t>Παράδειγμα έρευνας </a:t>
            </a:r>
            <a:r>
              <a:rPr lang="en-US" dirty="0"/>
              <a:t>(Potari, Jaworski &amp; </a:t>
            </a:r>
            <a:r>
              <a:rPr lang="en-US" dirty="0" err="1"/>
              <a:t>Petropoulou</a:t>
            </a:r>
            <a:r>
              <a:rPr lang="en-US" dirty="0"/>
              <a:t>, 2023)</a:t>
            </a:r>
          </a:p>
          <a:p>
            <a:r>
              <a:rPr lang="el-GR" dirty="0"/>
              <a:t>Παράδειγμα εισαγωγής διερευνητικών δραστηριοτήτων στη διδασκαλία στο Πανεπιστήμιο</a:t>
            </a:r>
            <a:endParaRPr lang="en-US" dirty="0"/>
          </a:p>
          <a:p>
            <a:endParaRPr lang="en-GR" dirty="0"/>
          </a:p>
        </p:txBody>
      </p:sp>
    </p:spTree>
    <p:extLst>
      <p:ext uri="{BB962C8B-B14F-4D97-AF65-F5344CB8AC3E}">
        <p14:creationId xmlns:p14="http://schemas.microsoft.com/office/powerpoint/2010/main" val="229213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14B0-B4C7-44E1-E078-F2AC20B2EC70}"/>
              </a:ext>
            </a:extLst>
          </p:cNvPr>
          <p:cNvSpPr>
            <a:spLocks noGrp="1"/>
          </p:cNvSpPr>
          <p:nvPr>
            <p:ph type="title"/>
          </p:nvPr>
        </p:nvSpPr>
        <p:spPr/>
        <p:txBody>
          <a:bodyPr/>
          <a:lstStyle/>
          <a:p>
            <a:r>
              <a:rPr lang="el-GR" dirty="0"/>
              <a:t>Τι είναι διερευνητική μάθηση</a:t>
            </a:r>
            <a:endParaRPr lang="en-GR" dirty="0"/>
          </a:p>
        </p:txBody>
      </p:sp>
      <p:sp>
        <p:nvSpPr>
          <p:cNvPr id="3" name="Content Placeholder 2">
            <a:extLst>
              <a:ext uri="{FF2B5EF4-FFF2-40B4-BE49-F238E27FC236}">
                <a16:creationId xmlns:a16="http://schemas.microsoft.com/office/drawing/2014/main" id="{56F04A7A-F597-3510-55B9-BA96F22F367B}"/>
              </a:ext>
            </a:extLst>
          </p:cNvPr>
          <p:cNvSpPr>
            <a:spLocks noGrp="1"/>
          </p:cNvSpPr>
          <p:nvPr>
            <p:ph idx="1"/>
          </p:nvPr>
        </p:nvSpPr>
        <p:spPr/>
        <p:txBody>
          <a:bodyPr>
            <a:normAutofit fontScale="85000" lnSpcReduction="20000"/>
          </a:bodyPr>
          <a:lstStyle/>
          <a:p>
            <a:r>
              <a:rPr lang="el-GR" dirty="0"/>
              <a:t>L</a:t>
            </a:r>
            <a:r>
              <a:rPr lang="en-US" dirty="0" err="1"/>
              <a:t>aursen</a:t>
            </a:r>
            <a:r>
              <a:rPr lang="en-US" dirty="0"/>
              <a:t> &amp; </a:t>
            </a:r>
            <a:r>
              <a:rPr lang="en-US" dirty="0" err="1"/>
              <a:t>Ramsussen</a:t>
            </a:r>
            <a:r>
              <a:rPr lang="en-US" dirty="0"/>
              <a:t> (2019)</a:t>
            </a:r>
          </a:p>
          <a:p>
            <a:pPr lvl="1"/>
            <a:r>
              <a:rPr lang="el-GR" dirty="0"/>
              <a:t>Διερεύνηση στα μαθηματικά ως μια κατηγορία της «ενεργούς μάθησης» - «οι φοιτητές κάνουν και </a:t>
            </a:r>
            <a:r>
              <a:rPr lang="el-GR" dirty="0" err="1"/>
              <a:t>σκέφτον</a:t>
            </a:r>
            <a:r>
              <a:rPr lang="en-US" dirty="0" err="1"/>
              <a:t>τ</a:t>
            </a:r>
            <a:r>
              <a:rPr lang="el-GR" dirty="0"/>
              <a:t>αι σ αυτά που κάνουν»</a:t>
            </a:r>
          </a:p>
          <a:p>
            <a:pPr lvl="1"/>
            <a:r>
              <a:rPr lang="el-GR" dirty="0"/>
              <a:t>Ο εκπαιδευτικός διαχειρίζεται τη δράση, τη σκέψη και την επικοινωνία</a:t>
            </a:r>
          </a:p>
          <a:p>
            <a:pPr lvl="2"/>
            <a:r>
              <a:rPr lang="el-GR" dirty="0"/>
              <a:t>Επιλέγοντας μαθηματικές ιδέες και κατάλληλα μαθηματικά έργα που μπορούν οι φοιτητές να αντιμετωπίσουν (σειρά έργων ενταγμένα στον προγραμματισμό του μαθήματος)</a:t>
            </a:r>
          </a:p>
          <a:p>
            <a:pPr lvl="2"/>
            <a:r>
              <a:rPr lang="el-GR" dirty="0"/>
              <a:t>Δίνοντας ευκαιρίες που α) επιτρέπουν στους φοιτητές να σκεφτούν, αναλύσουν, συνθέσουν και επικοινωνήσουν και να εμπλακούν σε μαθηματικές πρακτικές ανάλογες με των μαθηματικών (δημιουργία εικασιών και αποδείξεων, ορισμών, αλγορίθμων και μοντέλων β) αντιδρούν στη στιγμή χρησιμοποιώντας τις ιδέες των φοιτητών για και τις συνδέουν με τυπικά μαθηματικά γ) όλοι οι φοιτητές να συμμετέχουν και να εξελίσσονται </a:t>
            </a:r>
          </a:p>
          <a:p>
            <a:pPr lvl="2"/>
            <a:r>
              <a:rPr lang="el-GR" dirty="0"/>
              <a:t>Εστιάζοντας στη γνώση των φοιτητών, βοηθώντας τους να οργανώσουν ή να συνδέσουν σημαντικές ιδέες (στο σχεδιασμό και στο μάθημα)</a:t>
            </a:r>
          </a:p>
          <a:p>
            <a:pPr lvl="1"/>
            <a:r>
              <a:rPr lang="el-GR" dirty="0"/>
              <a:t>Τέσσερεις βασικές διαστάσεις </a:t>
            </a:r>
          </a:p>
          <a:p>
            <a:pPr lvl="2"/>
            <a:r>
              <a:rPr lang="el-GR" dirty="0"/>
              <a:t>Βαθιά ενασχόληση με σημαντικά μαθηματικά</a:t>
            </a:r>
          </a:p>
          <a:p>
            <a:pPr lvl="2"/>
            <a:r>
              <a:rPr lang="el-GR" dirty="0"/>
              <a:t>Συνεργασία για τη αντιμετώπιση των μαθηματικών έργων και τη διαχείριση των μαθηματικών ιδεών</a:t>
            </a:r>
          </a:p>
          <a:p>
            <a:pPr lvl="2"/>
            <a:r>
              <a:rPr lang="el-GR" dirty="0"/>
              <a:t>Δημιουργία περιβάλλοντος όπου οι ιδέες των φοιτητών αναδεικνύονται και </a:t>
            </a:r>
            <a:r>
              <a:rPr lang="el-GR" dirty="0" err="1"/>
              <a:t>επικοινωνούνται</a:t>
            </a:r>
            <a:endParaRPr lang="el-GR" dirty="0"/>
          </a:p>
          <a:p>
            <a:pPr lvl="2"/>
            <a:r>
              <a:rPr lang="el-GR" dirty="0"/>
              <a:t>Προώθηση της ισότητας στη διδασκαλία (συναισθηματικοί και γνωστικοί παράμετροι) </a:t>
            </a:r>
            <a:endParaRPr lang="en-GR" dirty="0"/>
          </a:p>
        </p:txBody>
      </p:sp>
    </p:spTree>
    <p:extLst>
      <p:ext uri="{BB962C8B-B14F-4D97-AF65-F5344CB8AC3E}">
        <p14:creationId xmlns:p14="http://schemas.microsoft.com/office/powerpoint/2010/main" val="1107073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81C8-C3EA-4DA5-4A83-EFFC305A2784}"/>
              </a:ext>
            </a:extLst>
          </p:cNvPr>
          <p:cNvSpPr>
            <a:spLocks noGrp="1"/>
          </p:cNvSpPr>
          <p:nvPr>
            <p:ph type="title"/>
          </p:nvPr>
        </p:nvSpPr>
        <p:spPr/>
        <p:txBody>
          <a:bodyPr/>
          <a:lstStyle/>
          <a:p>
            <a:r>
              <a:rPr lang="el-GR" dirty="0"/>
              <a:t>Τα τρία επίπεδα διερεύνησης της J</a:t>
            </a:r>
            <a:r>
              <a:rPr lang="en-US" dirty="0" err="1"/>
              <a:t>aworski</a:t>
            </a:r>
            <a:r>
              <a:rPr lang="en-US" dirty="0"/>
              <a:t> (2019)</a:t>
            </a:r>
            <a:endParaRPr lang="en-GR" dirty="0"/>
          </a:p>
        </p:txBody>
      </p:sp>
      <p:pic>
        <p:nvPicPr>
          <p:cNvPr id="4" name="Content Placeholder 3">
            <a:extLst>
              <a:ext uri="{FF2B5EF4-FFF2-40B4-BE49-F238E27FC236}">
                <a16:creationId xmlns:a16="http://schemas.microsoft.com/office/drawing/2014/main" id="{D13E0886-F31D-5905-280E-3DB02DC6F841}"/>
              </a:ext>
            </a:extLst>
          </p:cNvPr>
          <p:cNvPicPr>
            <a:picLocks noGrp="1" noChangeAspect="1"/>
          </p:cNvPicPr>
          <p:nvPr>
            <p:ph idx="1"/>
          </p:nvPr>
        </p:nvPicPr>
        <p:blipFill>
          <a:blip r:embed="rId2"/>
          <a:stretch>
            <a:fillRect/>
          </a:stretch>
        </p:blipFill>
        <p:spPr>
          <a:xfrm>
            <a:off x="2528888" y="1681138"/>
            <a:ext cx="6912083" cy="4495825"/>
          </a:xfrm>
          <a:prstGeom prst="rect">
            <a:avLst/>
          </a:prstGeom>
        </p:spPr>
      </p:pic>
    </p:spTree>
    <p:extLst>
      <p:ext uri="{BB962C8B-B14F-4D97-AF65-F5344CB8AC3E}">
        <p14:creationId xmlns:p14="http://schemas.microsoft.com/office/powerpoint/2010/main" val="987860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50F1-1EBA-A678-79BA-FCB97CD5F6A4}"/>
              </a:ext>
            </a:extLst>
          </p:cNvPr>
          <p:cNvSpPr>
            <a:spLocks noGrp="1"/>
          </p:cNvSpPr>
          <p:nvPr>
            <p:ph type="title"/>
          </p:nvPr>
        </p:nvSpPr>
        <p:spPr/>
        <p:txBody>
          <a:bodyPr>
            <a:normAutofit fontScale="90000"/>
          </a:bodyPr>
          <a:lstStyle/>
          <a:p>
            <a:r>
              <a:rPr lang="en-GR" dirty="0"/>
              <a:t>O</a:t>
            </a:r>
            <a:r>
              <a:rPr lang="el-GR" dirty="0"/>
              <a:t>ι φοιτητές εμπλέκονται σε μαθηματική διερεύνηση μέσα από τις διδακτικές δράσεις του εκπαιδευτικού</a:t>
            </a:r>
            <a:endParaRPr lang="en-GR" dirty="0"/>
          </a:p>
        </p:txBody>
      </p:sp>
      <p:sp>
        <p:nvSpPr>
          <p:cNvPr id="3" name="Content Placeholder 2">
            <a:extLst>
              <a:ext uri="{FF2B5EF4-FFF2-40B4-BE49-F238E27FC236}">
                <a16:creationId xmlns:a16="http://schemas.microsoft.com/office/drawing/2014/main" id="{EBBC0081-1546-A3D3-5502-879BCB77EF95}"/>
              </a:ext>
            </a:extLst>
          </p:cNvPr>
          <p:cNvSpPr>
            <a:spLocks noGrp="1"/>
          </p:cNvSpPr>
          <p:nvPr>
            <p:ph idx="1"/>
          </p:nvPr>
        </p:nvSpPr>
        <p:spPr/>
        <p:txBody>
          <a:bodyPr>
            <a:normAutofit fontScale="92500" lnSpcReduction="10000"/>
          </a:bodyPr>
          <a:lstStyle/>
          <a:p>
            <a:r>
              <a:rPr lang="el-GR" dirty="0"/>
              <a:t>Δίνεται η ευκαιρία να κάνουν</a:t>
            </a:r>
            <a:r>
              <a:rPr lang="en-US" dirty="0"/>
              <a:t> </a:t>
            </a:r>
            <a:r>
              <a:rPr lang="en-US" dirty="0" err="1"/>
              <a:t>ο</a:t>
            </a:r>
            <a:r>
              <a:rPr lang="el-GR" dirty="0"/>
              <a:t>ι </a:t>
            </a:r>
            <a:r>
              <a:rPr lang="el-GR" dirty="0" err="1"/>
              <a:t>φοιτητ</a:t>
            </a:r>
            <a:r>
              <a:rPr lang="en-US" dirty="0" err="1"/>
              <a:t>έ</a:t>
            </a:r>
            <a:r>
              <a:rPr lang="el-GR" dirty="0"/>
              <a:t>ς διερευνήσεις και συνδέσεις στο μάθημα</a:t>
            </a:r>
          </a:p>
          <a:p>
            <a:pPr lvl="1"/>
            <a:r>
              <a:rPr lang="el-GR" dirty="0"/>
              <a:t>Να ελέγξουν ισχυρισμούς  - Είναι το σύνολο </a:t>
            </a:r>
            <a:r>
              <a:rPr lang="en-US" dirty="0"/>
              <a:t>C </a:t>
            </a:r>
            <a:r>
              <a:rPr lang="en-US" dirty="0" err="1"/>
              <a:t>κ</a:t>
            </a:r>
            <a:r>
              <a:rPr lang="el-GR" dirty="0" err="1"/>
              <a:t>αλά</a:t>
            </a:r>
            <a:r>
              <a:rPr lang="el-GR" dirty="0"/>
              <a:t> ορισμένο σύμφωνα με τον </a:t>
            </a:r>
            <a:r>
              <a:rPr lang="en-US" dirty="0"/>
              <a:t>Cantor?</a:t>
            </a:r>
          </a:p>
          <a:p>
            <a:pPr lvl="1"/>
            <a:r>
              <a:rPr lang="en-US" dirty="0"/>
              <a:t>Nα</a:t>
            </a:r>
            <a:r>
              <a:rPr lang="el-GR" dirty="0"/>
              <a:t> σκέφτονται πάνω σε παράδοξα - Μπορεί ένα σύνολο να περιέχει οτιδήποτε; Να περιέχει άλλα σύνολα; Υπάρχει ένα τόσο μεγάλο σύνολο; </a:t>
            </a:r>
          </a:p>
          <a:p>
            <a:r>
              <a:rPr lang="el-GR" dirty="0"/>
              <a:t>Εργασία σε ομάδες </a:t>
            </a:r>
          </a:p>
          <a:p>
            <a:pPr marL="0" indent="0">
              <a:buNone/>
            </a:pPr>
            <a:r>
              <a:rPr lang="el-GR" dirty="0"/>
              <a:t>	</a:t>
            </a:r>
            <a:r>
              <a:rPr lang="el-GR" sz="2400" dirty="0"/>
              <a:t>«Ποια είναι η επιμεριστική ιδιότητα στους πραγματικούς αριθμούς. 	Αν οι 	πράξεις είναι η ένωση και τομή συνόλων διατυπώστε την 	επιμεριστική 	ιδιότητα της ένωσης ως προς την τομή και την 	επιμεριστική ιδιότητα της τομής 	ως προς την ένωση. Ισχύουν οι 	ιδιότητες αυτές στα σύνολα; Τεκμηριώστε 	χρησιμοποιώντας 	διαγράμματα του </a:t>
            </a:r>
            <a:r>
              <a:rPr lang="en-US" sz="2400" dirty="0"/>
              <a:t>Venn</a:t>
            </a:r>
            <a:r>
              <a:rPr lang="el-GR" sz="2400" dirty="0"/>
              <a:t>. Αποδείξτε (με βάση τους 	ορισμούς)»</a:t>
            </a:r>
            <a:endParaRPr lang="en-US" sz="2400" dirty="0"/>
          </a:p>
          <a:p>
            <a:endParaRPr lang="el-GR" dirty="0"/>
          </a:p>
          <a:p>
            <a:pPr lvl="1"/>
            <a:endParaRPr lang="en-US" dirty="0"/>
          </a:p>
          <a:p>
            <a:pPr lvl="1"/>
            <a:endParaRPr lang="el-GR"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1DF5FBE-CA94-40A0-892B-9F1D9B1FB856}"/>
                  </a:ext>
                </a:extLst>
              </p:cNvPr>
              <p:cNvSpPr txBox="1"/>
              <p:nvPr/>
            </p:nvSpPr>
            <p:spPr>
              <a:xfrm>
                <a:off x="3181350" y="2873376"/>
                <a:ext cx="5829300"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m:t>
                      </m:r>
                      <m:r>
                        <a:rPr lang="en-US" sz="2000" b="0" i="1" smtClean="0">
                          <a:latin typeface="Cambria Math" panose="02040503050406030204" pitchFamily="18" charset="0"/>
                        </a:rPr>
                        <m:t>={</m:t>
                      </m:r>
                      <m:r>
                        <a:rPr lang="el-GR" sz="2000" b="0" i="1" smtClean="0">
                          <a:latin typeface="Cambria Math" panose="02040503050406030204" pitchFamily="18" charset="0"/>
                        </a:rPr>
                        <m:t>𝜊𝜄</m:t>
                      </m:r>
                      <m:r>
                        <a:rPr lang="el-GR" sz="2000" b="0" i="1" smtClean="0">
                          <a:latin typeface="Cambria Math" panose="02040503050406030204" pitchFamily="18" charset="0"/>
                        </a:rPr>
                        <m:t> </m:t>
                      </m:r>
                      <m:r>
                        <a:rPr lang="el-GR" sz="2000" b="0" i="1" smtClean="0">
                          <a:latin typeface="Cambria Math" panose="02040503050406030204" pitchFamily="18" charset="0"/>
                        </a:rPr>
                        <m:t>𝜌</m:t>
                      </m:r>
                      <m:r>
                        <a:rPr lang="en-US" sz="2000" b="0" i="1" smtClean="0">
                          <a:latin typeface="Cambria Math" panose="02040503050406030204" pitchFamily="18" charset="0"/>
                        </a:rPr>
                        <m:t>𝑖</m:t>
                      </m:r>
                      <m:r>
                        <a:rPr lang="el-GR" sz="2000" b="0" i="1" smtClean="0">
                          <a:latin typeface="Cambria Math" panose="02040503050406030204" pitchFamily="18" charset="0"/>
                        </a:rPr>
                        <m:t>𝜁𝜀𝜍</m:t>
                      </m:r>
                      <m:r>
                        <a:rPr lang="el-GR" sz="2000" b="0" i="1" smtClean="0">
                          <a:latin typeface="Cambria Math" panose="02040503050406030204" pitchFamily="18" charset="0"/>
                        </a:rPr>
                        <m:t> </m:t>
                      </m:r>
                      <m:r>
                        <a:rPr lang="el-GR" sz="2000" b="0" i="1" smtClean="0">
                          <a:latin typeface="Cambria Math" panose="02040503050406030204" pitchFamily="18" charset="0"/>
                        </a:rPr>
                        <m:t>𝜏𝜂𝜍</m:t>
                      </m:r>
                      <m:r>
                        <a:rPr lang="el-GR" sz="2000" b="0" i="1" smtClean="0">
                          <a:latin typeface="Cambria Math" panose="02040503050406030204" pitchFamily="18" charset="0"/>
                        </a:rPr>
                        <m:t> </m:t>
                      </m:r>
                      <m:r>
                        <a:rPr lang="el-GR" sz="2000" b="0" i="1" smtClean="0">
                          <a:latin typeface="Cambria Math" panose="02040503050406030204" pitchFamily="18" charset="0"/>
                        </a:rPr>
                        <m:t>𝜀𝜉𝜄𝜎𝜔𝜎𝜂𝜍</m:t>
                      </m:r>
                      <m:r>
                        <a:rPr lang="el-GR" sz="2000" b="0" i="1" smtClean="0">
                          <a:latin typeface="Cambria Math" panose="02040503050406030204" pitchFamily="18" charset="0"/>
                        </a:rPr>
                        <m:t> </m:t>
                      </m:r>
                      <m:sSup>
                        <m:sSupPr>
                          <m:ctrlPr>
                            <a:rPr lang="el-GR"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+1=0}</m:t>
                      </m:r>
                    </m:oMath>
                  </m:oMathPara>
                </a14:m>
                <a:endParaRPr lang="en-US" sz="2000" dirty="0"/>
              </a:p>
            </p:txBody>
          </p:sp>
        </mc:Choice>
        <mc:Fallback>
          <p:sp>
            <p:nvSpPr>
              <p:cNvPr id="4" name="TextBox 3">
                <a:extLst>
                  <a:ext uri="{FF2B5EF4-FFF2-40B4-BE49-F238E27FC236}">
                    <a16:creationId xmlns:a16="http://schemas.microsoft.com/office/drawing/2014/main" id="{B1DF5FBE-CA94-40A0-892B-9F1D9B1FB856}"/>
                  </a:ext>
                </a:extLst>
              </p:cNvPr>
              <p:cNvSpPr txBox="1">
                <a:spLocks noRot="1" noChangeAspect="1" noMove="1" noResize="1" noEditPoints="1" noAdjustHandles="1" noChangeArrowheads="1" noChangeShapeType="1" noTextEdit="1"/>
              </p:cNvSpPr>
              <p:nvPr/>
            </p:nvSpPr>
            <p:spPr>
              <a:xfrm>
                <a:off x="3181350" y="2873376"/>
                <a:ext cx="5829300" cy="307777"/>
              </a:xfrm>
              <a:prstGeom prst="rect">
                <a:avLst/>
              </a:prstGeom>
              <a:blipFill>
                <a:blip r:embed="rId2"/>
                <a:stretch>
                  <a:fillRect t="-8000" b="-40000"/>
                </a:stretch>
              </a:blipFill>
            </p:spPr>
            <p:txBody>
              <a:bodyPr/>
              <a:lstStyle/>
              <a:p>
                <a:r>
                  <a:rPr lang="en-GR">
                    <a:noFill/>
                  </a:rPr>
                  <a:t> </a:t>
                </a:r>
              </a:p>
            </p:txBody>
          </p:sp>
        </mc:Fallback>
      </mc:AlternateContent>
    </p:spTree>
    <p:extLst>
      <p:ext uri="{BB962C8B-B14F-4D97-AF65-F5344CB8AC3E}">
        <p14:creationId xmlns:p14="http://schemas.microsoft.com/office/powerpoint/2010/main" val="3262346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78BE5-2D66-504D-B6D7-91D2ACFADD7B}"/>
              </a:ext>
            </a:extLst>
          </p:cNvPr>
          <p:cNvSpPr>
            <a:spLocks noGrp="1"/>
          </p:cNvSpPr>
          <p:nvPr>
            <p:ph type="title"/>
          </p:nvPr>
        </p:nvSpPr>
        <p:spPr>
          <a:xfrm>
            <a:off x="589560" y="856180"/>
            <a:ext cx="4560584" cy="1128068"/>
          </a:xfrm>
        </p:spPr>
        <p:txBody>
          <a:bodyPr anchor="ctr">
            <a:normAutofit/>
          </a:bodyPr>
          <a:lstStyle/>
          <a:p>
            <a:r>
              <a:rPr lang="en-GR" sz="2200"/>
              <a:t>O</a:t>
            </a:r>
            <a:r>
              <a:rPr lang="el-GR" sz="2200"/>
              <a:t>ι φοιτητές εμπλέκονται σε μαθηματική διερεύνηση μέσα από τις διδακτικές δράσεις του εκπαιδευτικού</a:t>
            </a:r>
            <a:endParaRPr lang="en-GR" sz="2200"/>
          </a:p>
        </p:txBody>
      </p:sp>
      <p:grpSp>
        <p:nvGrpSpPr>
          <p:cNvPr id="26" name="Group 2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770471-D072-5684-CC4B-5A9F7A4AF25B}"/>
              </a:ext>
            </a:extLst>
          </p:cNvPr>
          <p:cNvSpPr>
            <a:spLocks noGrp="1"/>
          </p:cNvSpPr>
          <p:nvPr>
            <p:ph idx="1"/>
          </p:nvPr>
        </p:nvSpPr>
        <p:spPr>
          <a:xfrm>
            <a:off x="590719" y="2330505"/>
            <a:ext cx="4559425" cy="3979585"/>
          </a:xfrm>
        </p:spPr>
        <p:txBody>
          <a:bodyPr anchor="ctr">
            <a:normAutofit/>
          </a:bodyPr>
          <a:lstStyle/>
          <a:p>
            <a:r>
              <a:rPr lang="el-GR" sz="2000"/>
              <a:t>Οι φοιτητές κάνουν εβδομαδιαίες εργασίες και τα λάθη τους παρουσιάζονται στο μάθημα και τους ζητείται να τα ερμηνεύσουν</a:t>
            </a:r>
          </a:p>
          <a:p>
            <a:r>
              <a:rPr lang="el-GR" sz="2000"/>
              <a:t>Σχολιάστε την απόδειξη. Υπάρχουν άλλοι τρόποι;</a:t>
            </a:r>
          </a:p>
          <a:p>
            <a:endParaRPr lang="en-GR" sz="2000"/>
          </a:p>
        </p:txBody>
      </p:sp>
      <p:sp>
        <p:nvSpPr>
          <p:cNvPr id="32" name="Rectangle 3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510865A7-F2ED-D7D8-144A-3B8F28217370}"/>
              </a:ext>
            </a:extLst>
          </p:cNvPr>
          <p:cNvPicPr>
            <a:picLocks noChangeAspect="1"/>
          </p:cNvPicPr>
          <p:nvPr/>
        </p:nvPicPr>
        <p:blipFill rotWithShape="1">
          <a:blip r:embed="rId2"/>
          <a:srcRect l="2773" r="-3" b="-3"/>
          <a:stretch/>
        </p:blipFill>
        <p:spPr>
          <a:xfrm>
            <a:off x="5977788" y="799352"/>
            <a:ext cx="5425410" cy="5259296"/>
          </a:xfrm>
          <a:prstGeom prst="rect">
            <a:avLst/>
          </a:prstGeom>
        </p:spPr>
      </p:pic>
    </p:spTree>
    <p:extLst>
      <p:ext uri="{BB962C8B-B14F-4D97-AF65-F5344CB8AC3E}">
        <p14:creationId xmlns:p14="http://schemas.microsoft.com/office/powerpoint/2010/main" val="445598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2E1E-9740-BA66-2B47-8625933C3A36}"/>
              </a:ext>
            </a:extLst>
          </p:cNvPr>
          <p:cNvSpPr>
            <a:spLocks noGrp="1"/>
          </p:cNvSpPr>
          <p:nvPr>
            <p:ph type="title"/>
          </p:nvPr>
        </p:nvSpPr>
        <p:spPr/>
        <p:txBody>
          <a:bodyPr>
            <a:normAutofit fontScale="90000"/>
          </a:bodyPr>
          <a:lstStyle/>
          <a:p>
            <a:r>
              <a:rPr lang="en-GR" dirty="0"/>
              <a:t>O</a:t>
            </a:r>
            <a:r>
              <a:rPr lang="el-GR" dirty="0"/>
              <a:t>ι φοιτητές εμπλέκονται σε μαθηματική διερεύνηση μέσα από τις διδακτικές δράσεις του εκπαιδευτικού</a:t>
            </a:r>
            <a:endParaRPr lang="en-GR" dirty="0"/>
          </a:p>
        </p:txBody>
      </p:sp>
      <p:sp>
        <p:nvSpPr>
          <p:cNvPr id="3" name="Content Placeholder 2">
            <a:extLst>
              <a:ext uri="{FF2B5EF4-FFF2-40B4-BE49-F238E27FC236}">
                <a16:creationId xmlns:a16="http://schemas.microsoft.com/office/drawing/2014/main" id="{DF55EB8B-6C04-B601-1AB4-214130B25BE4}"/>
              </a:ext>
            </a:extLst>
          </p:cNvPr>
          <p:cNvSpPr>
            <a:spLocks noGrp="1"/>
          </p:cNvSpPr>
          <p:nvPr>
            <p:ph idx="1"/>
          </p:nvPr>
        </p:nvSpPr>
        <p:spPr/>
        <p:txBody>
          <a:bodyPr>
            <a:normAutofit fontScale="85000" lnSpcReduction="20000"/>
          </a:bodyPr>
          <a:lstStyle/>
          <a:p>
            <a:r>
              <a:rPr lang="el-GR" dirty="0"/>
              <a:t>Ανεστραμμένη τάξη (f</a:t>
            </a:r>
            <a:r>
              <a:rPr lang="en-US" dirty="0"/>
              <a:t>lipped classroom)</a:t>
            </a:r>
          </a:p>
          <a:p>
            <a:pPr lvl="1"/>
            <a:r>
              <a:rPr lang="el-GR" dirty="0"/>
              <a:t>Οι </a:t>
            </a:r>
            <a:r>
              <a:rPr lang="el-GR" dirty="0" err="1"/>
              <a:t>φοιτητ</a:t>
            </a:r>
            <a:r>
              <a:rPr lang="en-US" dirty="0" err="1"/>
              <a:t>έ</a:t>
            </a:r>
            <a:r>
              <a:rPr lang="el-GR" dirty="0"/>
              <a:t>ς παρουσιάζουν οι ίδιοι ένα μάθημα (ένα θεώρημα πάνω στις συναρτήσεις και ένα θεώρημα πάνω στα μη αριθμήσιμα σύνολα παρακολουθώντας ένα βίντεο και συνδέοντας το με το θεώρημα και την απόδειξη του </a:t>
            </a:r>
            <a:endParaRPr lang="en-US" dirty="0"/>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800" dirty="0">
                <a:effectLst/>
                <a:latin typeface="Calibri" panose="020F0502020204030204" pitchFamily="34" charset="0"/>
                <a:ea typeface="Calibri" panose="020F0502020204030204" pitchFamily="34" charset="0"/>
                <a:cs typeface="Times New Roman" panose="02020603050405020304" pitchFamily="18" charset="0"/>
              </a:rPr>
              <a:t>1. Η εργασία θα γίνει σε ομάδες 3-4 ατόμων</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eriod"/>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Μελετήστε από τις σημειώσεις τις ενότητες 2.6.13, 2.6.14, 2.6.15 και 2.6.16</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eriod"/>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Εξηγείστε με όποιο τρόπο θεωρείτε καταλληλότερο τον ορισμό 2.6.13</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eriod"/>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Σχετικά με τις προτάσεις  2.6.14, 2.6.15, 2.6.16 απαντήστε στα παρακάτω ερωτήματα: α) Διατυπώστε τα θεωρήματα/προτάσεις στα οποία στηρίζεται η απόδειξη β) Παρουσιάστε σύντομα (ίσως διαγραμματικά) τις βασικές ιδέες και λογικά επιχειρήματα που εντοπίζετε γ) Ποια δύσκολα βήματα της  αποδεικτικής διαδικασίας αναγνωρίζετε;  δ) επεξηγείστε τη σημείωση στις 2.6.14 και 2.6.15 </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eriod"/>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 βάση το 3, οργανώστε την παρουσίαση των προτάσεων στο μάθημα (την Τρίτη 25/4/2023). Η παρουσίαση είναι προαιρετική (έχουν εκδηλώσει ενδιαφέρον δύο ομάδες φοιτητών/τριών αλλά αν θέλει κάποια άλλη ομάδα να στείλει </a:t>
            </a:r>
            <a:r>
              <a:rPr lang="en-US" sz="1800" dirty="0">
                <a:effectLst/>
                <a:latin typeface="Calibri" panose="020F0502020204030204" pitchFamily="34" charset="0"/>
                <a:ea typeface="Calibri" panose="020F0502020204030204" pitchFamily="34" charset="0"/>
                <a:cs typeface="Times New Roman" panose="02020603050405020304" pitchFamily="18" charset="0"/>
              </a:rPr>
              <a:t>email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στους διδάσκοντες).</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romanLcPeriod"/>
              <a:tabLst>
                <a:tab pos="457200" algn="l"/>
              </a:tabLst>
            </a:pPr>
            <a:r>
              <a:rPr lang="el-GR" sz="1800" dirty="0">
                <a:effectLst/>
                <a:latin typeface="Calibri" panose="020F0502020204030204" pitchFamily="34" charset="0"/>
                <a:ea typeface="Calibri" panose="020F0502020204030204" pitchFamily="34" charset="0"/>
                <a:cs typeface="Times New Roman" panose="02020603050405020304" pitchFamily="18" charset="0"/>
              </a:rPr>
              <a:t>Ανεβάστε στην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eclass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τις απαντήσεις σας στα 2 και 3 και ένα αρχικό σχέδιο της 4. Στην εργασία να αναφέρονται τα ονόματα της ομάδας.</a:t>
            </a:r>
            <a:endParaRPr lang="en-GR" sz="18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GR" dirty="0"/>
          </a:p>
        </p:txBody>
      </p:sp>
    </p:spTree>
    <p:extLst>
      <p:ext uri="{BB962C8B-B14F-4D97-AF65-F5344CB8AC3E}">
        <p14:creationId xmlns:p14="http://schemas.microsoft.com/office/powerpoint/2010/main" val="3466822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C5FB-8CC9-127F-B8AC-93E80E8D4575}"/>
              </a:ext>
            </a:extLst>
          </p:cNvPr>
          <p:cNvSpPr>
            <a:spLocks noGrp="1"/>
          </p:cNvSpPr>
          <p:nvPr>
            <p:ph type="title"/>
          </p:nvPr>
        </p:nvSpPr>
        <p:spPr>
          <a:xfrm>
            <a:off x="838200" y="365125"/>
            <a:ext cx="10515600" cy="1460500"/>
          </a:xfrm>
        </p:spPr>
        <p:txBody>
          <a:bodyPr>
            <a:normAutofit fontScale="90000"/>
          </a:bodyPr>
          <a:lstStyle/>
          <a:p>
            <a:r>
              <a:rPr lang="el-GR" dirty="0"/>
              <a:t>Οι </a:t>
            </a:r>
            <a:r>
              <a:rPr lang="el-GR" dirty="0" err="1"/>
              <a:t>εκπαιδευτικο</a:t>
            </a:r>
            <a:r>
              <a:rPr lang="en-GR" dirty="0"/>
              <a:t>ί</a:t>
            </a:r>
            <a:r>
              <a:rPr lang="el-GR" dirty="0"/>
              <a:t> εμπλέκονται σε διερεύνηση των διδακτικών τους ενεργειών και την επίδραση στους φοιτητές</a:t>
            </a:r>
            <a:endParaRPr lang="en-GR" dirty="0"/>
          </a:p>
        </p:txBody>
      </p:sp>
      <p:sp>
        <p:nvSpPr>
          <p:cNvPr id="3" name="Content Placeholder 2">
            <a:extLst>
              <a:ext uri="{FF2B5EF4-FFF2-40B4-BE49-F238E27FC236}">
                <a16:creationId xmlns:a16="http://schemas.microsoft.com/office/drawing/2014/main" id="{55349603-37F0-4D5A-94E3-A7BCD0E51F0F}"/>
              </a:ext>
            </a:extLst>
          </p:cNvPr>
          <p:cNvSpPr>
            <a:spLocks noGrp="1"/>
          </p:cNvSpPr>
          <p:nvPr>
            <p:ph idx="1"/>
          </p:nvPr>
        </p:nvSpPr>
        <p:spPr/>
        <p:txBody>
          <a:bodyPr>
            <a:normAutofit fontScale="77500" lnSpcReduction="20000"/>
          </a:bodyPr>
          <a:lstStyle/>
          <a:p>
            <a:r>
              <a:rPr lang="el-GR" dirty="0"/>
              <a:t>Συμμετέχουν και οι δύο στο μάθημα και συζητούν μετά ζητήματα που παρατήρησαν  </a:t>
            </a:r>
          </a:p>
          <a:p>
            <a:pPr lvl="1"/>
            <a:r>
              <a:rPr lang="el-GR" dirty="0" err="1"/>
              <a:t>Π,χ</a:t>
            </a:r>
            <a:r>
              <a:rPr lang="el-GR" dirty="0"/>
              <a:t> στην ανεστραμμένη τάξη « Ίσως έπρεπε να τους ζητήσουμε πρώτα να κάνουν η ίδιοι την απόδειξη του θεωρήματος. Η απόδειξη και η σκέψη γύρω από αυτή έλειπε στην παρουσίαση τους. Έμειναν μόνο στη δομή αν και έκαναν κάποιες συνδέσεις» «Ίσως στο επόμενη δραστηριότητα να τους ζητήσουμε να βρουν εναλλακτικές λύσεις»</a:t>
            </a:r>
          </a:p>
          <a:p>
            <a:r>
              <a:rPr lang="el-GR" dirty="0"/>
              <a:t>Διορθώνουν τις ασκήσεις των φοιτητών για να εντοπίσουν δυσκολίες</a:t>
            </a:r>
          </a:p>
          <a:p>
            <a:r>
              <a:rPr lang="el-GR" dirty="0"/>
              <a:t>Ζητούν από τους φοιτητές να απαντήσουν σε κάποια ερωτηματολόγια σε ερωτήσεις που τους απασχολούν και ζητούν κάποια ανατροφοδότηση (π.χ. γιατί δεν μιλούν στο μάθημα; Πως είδαν τις δραστηριότητες </a:t>
            </a:r>
            <a:r>
              <a:rPr lang="el-GR" dirty="0" err="1"/>
              <a:t>κ.λ.π</a:t>
            </a:r>
            <a:r>
              <a:rPr lang="el-GR" dirty="0"/>
              <a:t>.)</a:t>
            </a:r>
          </a:p>
          <a:p>
            <a:r>
              <a:rPr lang="el-GR" dirty="0"/>
              <a:t>Κάνουν συνεντεύξεις στο τέλος με 4 φοιτητές που παρακολουθούσαν το μάθημα</a:t>
            </a:r>
            <a:r>
              <a:rPr lang="en-US" dirty="0"/>
              <a:t> (</a:t>
            </a:r>
            <a:r>
              <a:rPr lang="en-US" dirty="0" err="1"/>
              <a:t>γ</a:t>
            </a:r>
            <a:r>
              <a:rPr lang="el-GR" dirty="0" err="1"/>
              <a:t>ια</a:t>
            </a:r>
            <a:r>
              <a:rPr lang="el-GR" dirty="0"/>
              <a:t> την ομαδική εργασία)</a:t>
            </a:r>
            <a:endParaRPr lang="en-US" dirty="0"/>
          </a:p>
          <a:p>
            <a:pPr lvl="1"/>
            <a:r>
              <a:rPr lang="el-GR" dirty="0"/>
              <a:t>«Σίγουρα βοηθάει γιατί είσαι σε θέση να λύσεις την άσκηση και όχι μόνος σου, συζητάς με τους άλλους, ακούς και άλλες ιδέες, άλλους τρόπους σκέψης που μπορεί να μην τους έχεις σκεφτεί μόνος σου, αλλά αυτό γιατί είμαστε πρωτοετείς φοιτητές (δηλαδή δεν χρησιμοποιούνται), μπορεί να πάρει πολύ χρόνο και να χάσουμε από το μάθημα και έτσι να μην κάνουμε κάποιες αποδείξεις ή κάποιες ασκήσεις.</a:t>
            </a:r>
            <a:endParaRPr lang="en-GR" dirty="0"/>
          </a:p>
        </p:txBody>
      </p:sp>
    </p:spTree>
    <p:extLst>
      <p:ext uri="{BB962C8B-B14F-4D97-AF65-F5344CB8AC3E}">
        <p14:creationId xmlns:p14="http://schemas.microsoft.com/office/powerpoint/2010/main" val="929756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F26E-DD8F-87E1-C0BC-55ACF8DABA92}"/>
              </a:ext>
            </a:extLst>
          </p:cNvPr>
          <p:cNvSpPr>
            <a:spLocks noGrp="1"/>
          </p:cNvSpPr>
          <p:nvPr>
            <p:ph type="title"/>
          </p:nvPr>
        </p:nvSpPr>
        <p:spPr>
          <a:xfrm>
            <a:off x="838200" y="365125"/>
            <a:ext cx="10515600" cy="1460500"/>
          </a:xfrm>
        </p:spPr>
        <p:txBody>
          <a:bodyPr>
            <a:normAutofit fontScale="90000"/>
          </a:bodyPr>
          <a:lstStyle/>
          <a:p>
            <a:r>
              <a:rPr lang="el-GR" dirty="0"/>
              <a:t>Οι εκπαιδευτικοί/ερευνητές συνεργάζονται, αναλύουν φαινόμενα γύρω από την πρακτική τους και θεωρητικοποιούν</a:t>
            </a:r>
            <a:r>
              <a:rPr lang="en-US" dirty="0"/>
              <a:t>.</a:t>
            </a:r>
            <a:endParaRPr lang="en-GR" dirty="0"/>
          </a:p>
        </p:txBody>
      </p:sp>
      <p:sp>
        <p:nvSpPr>
          <p:cNvPr id="3" name="Content Placeholder 2">
            <a:extLst>
              <a:ext uri="{FF2B5EF4-FFF2-40B4-BE49-F238E27FC236}">
                <a16:creationId xmlns:a16="http://schemas.microsoft.com/office/drawing/2014/main" id="{6D29E31D-27D8-B740-7916-38FDCC7ABBD8}"/>
              </a:ext>
            </a:extLst>
          </p:cNvPr>
          <p:cNvSpPr>
            <a:spLocks noGrp="1"/>
          </p:cNvSpPr>
          <p:nvPr>
            <p:ph idx="1"/>
          </p:nvPr>
        </p:nvSpPr>
        <p:spPr/>
        <p:txBody>
          <a:bodyPr>
            <a:normAutofit lnSpcReduction="10000"/>
          </a:bodyPr>
          <a:lstStyle/>
          <a:p>
            <a:r>
              <a:rPr lang="el-GR" dirty="0"/>
              <a:t>Μπορεί η διερευνητική μάθηση να υποστηριχθεί σε ένα μάθημα στο Πανεπιστήμιο;</a:t>
            </a:r>
          </a:p>
          <a:p>
            <a:r>
              <a:rPr lang="el-GR" dirty="0"/>
              <a:t>Τι μπορεί να γίνει για να εμπλακούν οι φοιτητές σε μαθηματική διερεύνηση;</a:t>
            </a:r>
          </a:p>
          <a:p>
            <a:r>
              <a:rPr lang="el-GR" dirty="0"/>
              <a:t>Μπορεί η μαθηματική πρόκληση να ισορροπήσει με την ευαισθησία των φοιτητών (</a:t>
            </a:r>
            <a:r>
              <a:rPr lang="el-GR" dirty="0" err="1"/>
              <a:t>π.χ</a:t>
            </a:r>
            <a:r>
              <a:rPr lang="el-GR" dirty="0"/>
              <a:t> η μαθηματική πρόκληση σε αντίθεση με την καθοδήγηση που αναμένουν)</a:t>
            </a:r>
          </a:p>
          <a:p>
            <a:r>
              <a:rPr lang="el-GR" dirty="0"/>
              <a:t>Ποιες οι αντιθέσεις /διλήμματα που αντιμετωπίζουν οι εκπαιδευτικοί που έχουν ως στόχο τη μαθηματική διερεύνηση των φοιτητών και αξιοποιούν ιδέες από την έρευνα στη Διδακτική των Μαθηματικών και διαμορφώνουν στη διδασκαλία τους;</a:t>
            </a:r>
            <a:endParaRPr lang="en-GR" dirty="0"/>
          </a:p>
        </p:txBody>
      </p:sp>
    </p:spTree>
    <p:extLst>
      <p:ext uri="{BB962C8B-B14F-4D97-AF65-F5344CB8AC3E}">
        <p14:creationId xmlns:p14="http://schemas.microsoft.com/office/powerpoint/2010/main" val="1861163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4314-305D-0986-8B3B-C3785F3278B4}"/>
              </a:ext>
            </a:extLst>
          </p:cNvPr>
          <p:cNvSpPr>
            <a:spLocks noGrp="1"/>
          </p:cNvSpPr>
          <p:nvPr>
            <p:ph type="title"/>
          </p:nvPr>
        </p:nvSpPr>
        <p:spPr/>
        <p:txBody>
          <a:bodyPr/>
          <a:lstStyle/>
          <a:p>
            <a:r>
              <a:rPr lang="el-GR" dirty="0"/>
              <a:t>Κάποια παραδείγματα αντιθέσεων</a:t>
            </a:r>
            <a:endParaRPr lang="en-GR" dirty="0"/>
          </a:p>
        </p:txBody>
      </p:sp>
      <p:sp>
        <p:nvSpPr>
          <p:cNvPr id="3" name="Content Placeholder 2">
            <a:extLst>
              <a:ext uri="{FF2B5EF4-FFF2-40B4-BE49-F238E27FC236}">
                <a16:creationId xmlns:a16="http://schemas.microsoft.com/office/drawing/2014/main" id="{806F3F65-F47A-7DA8-C8FA-A8C86CFBBC12}"/>
              </a:ext>
            </a:extLst>
          </p:cNvPr>
          <p:cNvSpPr>
            <a:spLocks noGrp="1"/>
          </p:cNvSpPr>
          <p:nvPr>
            <p:ph idx="1"/>
          </p:nvPr>
        </p:nvSpPr>
        <p:spPr/>
        <p:txBody>
          <a:bodyPr/>
          <a:lstStyle/>
          <a:p>
            <a:r>
              <a:rPr lang="el-GR" dirty="0"/>
              <a:t>Πώς διαχειρίζεται ο εκπαιδευτικός την </a:t>
            </a:r>
          </a:p>
          <a:p>
            <a:pPr lvl="1"/>
            <a:r>
              <a:rPr lang="el-GR" dirty="0"/>
              <a:t>διαδικασία της επιχειρηματολογίας και της απόδειξης μέσα από τη χρήση διαφορετικών στοιχείων της γλώσσας (άτυπη γλώσσα, εικόνες) ενώ καθοδηγεί στην κατασκευή της τυπικής απόδειξης;</a:t>
            </a:r>
          </a:p>
          <a:p>
            <a:pPr lvl="1"/>
            <a:r>
              <a:rPr lang="el-GR" dirty="0"/>
              <a:t>μαθηματική διερεύνηση με τη διαχείριση του μαθηματικού περιεχομένου μέσα σε συγκεκριμένα χρονικά περιθώρια;</a:t>
            </a:r>
          </a:p>
          <a:p>
            <a:pPr lvl="1"/>
            <a:r>
              <a:rPr lang="el-GR" dirty="0"/>
              <a:t>Μαθηματική πρόκληση με το τι αναμένουν οι φοιτητές</a:t>
            </a:r>
          </a:p>
          <a:p>
            <a:r>
              <a:rPr lang="el-GR" dirty="0"/>
              <a:t>Μπορούμε να μιλάμε για διερευνητική προσέγγιση ανεξάρτητα από θεσμικά και συστημικά ζητήματα;</a:t>
            </a:r>
          </a:p>
          <a:p>
            <a:pPr lvl="1"/>
            <a:endParaRPr lang="el-GR" dirty="0"/>
          </a:p>
          <a:p>
            <a:endParaRPr lang="en-GR" dirty="0"/>
          </a:p>
        </p:txBody>
      </p:sp>
    </p:spTree>
    <p:extLst>
      <p:ext uri="{BB962C8B-B14F-4D97-AF65-F5344CB8AC3E}">
        <p14:creationId xmlns:p14="http://schemas.microsoft.com/office/powerpoint/2010/main" val="2183953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415C-C0CC-C8EC-0144-BBA1760DF7FE}"/>
              </a:ext>
            </a:extLst>
          </p:cNvPr>
          <p:cNvSpPr>
            <a:spLocks noGrp="1"/>
          </p:cNvSpPr>
          <p:nvPr>
            <p:ph type="title"/>
          </p:nvPr>
        </p:nvSpPr>
        <p:spPr/>
        <p:txBody>
          <a:bodyPr/>
          <a:lstStyle/>
          <a:p>
            <a:r>
              <a:rPr lang="el-GR" dirty="0"/>
              <a:t>Σκέψεις</a:t>
            </a:r>
            <a:endParaRPr lang="en-GR" dirty="0"/>
          </a:p>
        </p:txBody>
      </p:sp>
      <p:sp>
        <p:nvSpPr>
          <p:cNvPr id="3" name="Content Placeholder 2">
            <a:extLst>
              <a:ext uri="{FF2B5EF4-FFF2-40B4-BE49-F238E27FC236}">
                <a16:creationId xmlns:a16="http://schemas.microsoft.com/office/drawing/2014/main" id="{2AD99F8F-DE49-F386-1874-507A0D936ED8}"/>
              </a:ext>
            </a:extLst>
          </p:cNvPr>
          <p:cNvSpPr>
            <a:spLocks noGrp="1"/>
          </p:cNvSpPr>
          <p:nvPr>
            <p:ph idx="1"/>
          </p:nvPr>
        </p:nvSpPr>
        <p:spPr/>
        <p:txBody>
          <a:bodyPr/>
          <a:lstStyle/>
          <a:p>
            <a:r>
              <a:rPr lang="el-GR" dirty="0"/>
              <a:t>Η διδασκαλία των μαθηματικών στο Πανεπιστήμιο είναι ένα πολύπλοκο φαινόμενο</a:t>
            </a:r>
          </a:p>
          <a:p>
            <a:r>
              <a:rPr lang="el-GR" dirty="0"/>
              <a:t>Η διδασκαλία στο Πανεπιστήμιο είναι διαφορετική από το σχολείο  </a:t>
            </a:r>
          </a:p>
          <a:p>
            <a:r>
              <a:rPr lang="el-GR" dirty="0"/>
              <a:t>Μπορούμε να υποστηρίξουμε τους φοιτητές μας να εμπλακούν σε πλούσια μαθηματική δραστηριότητα;</a:t>
            </a:r>
          </a:p>
          <a:p>
            <a:r>
              <a:rPr lang="el-GR" dirty="0"/>
              <a:t>Τι θα σήμαινε αυτό σε σχέση με τη διδασκαλία; Είναι εφικτό;</a:t>
            </a:r>
          </a:p>
          <a:p>
            <a:r>
              <a:rPr lang="el-GR" dirty="0"/>
              <a:t>Απαιτεί το να θέτουμε ερωτήματα σε σχέση με αυτό που κάνουμε και να τα διερευνούμε.</a:t>
            </a:r>
          </a:p>
          <a:p>
            <a:pPr marL="0" indent="0">
              <a:buNone/>
            </a:pPr>
            <a:endParaRPr lang="en-GR" dirty="0"/>
          </a:p>
        </p:txBody>
      </p:sp>
    </p:spTree>
    <p:extLst>
      <p:ext uri="{BB962C8B-B14F-4D97-AF65-F5344CB8AC3E}">
        <p14:creationId xmlns:p14="http://schemas.microsoft.com/office/powerpoint/2010/main" val="410070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8653-4E80-6442-B3D1-2168A81A6106}"/>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9182AE66-6CCE-D988-EFE0-CFA7A6868112}"/>
              </a:ext>
            </a:extLst>
          </p:cNvPr>
          <p:cNvSpPr>
            <a:spLocks noGrp="1"/>
          </p:cNvSpPr>
          <p:nvPr>
            <p:ph idx="1"/>
          </p:nvPr>
        </p:nvSpPr>
        <p:spPr/>
        <p:txBody>
          <a:bodyPr>
            <a:normAutofit/>
          </a:bodyPr>
          <a:lstStyle/>
          <a:p>
            <a:pPr marL="0" indent="0" algn="ctr">
              <a:buNone/>
            </a:pPr>
            <a:endParaRPr lang="el-GR" sz="5400" dirty="0"/>
          </a:p>
          <a:p>
            <a:pPr marL="0" indent="0" algn="ctr">
              <a:buNone/>
            </a:pPr>
            <a:endParaRPr lang="el-GR" sz="5400" dirty="0"/>
          </a:p>
          <a:p>
            <a:pPr marL="0" indent="0" algn="ctr">
              <a:buNone/>
            </a:pPr>
            <a:r>
              <a:rPr lang="el-GR" sz="5400" dirty="0"/>
              <a:t>Ευχαριστώ</a:t>
            </a:r>
            <a:endParaRPr lang="en-GR" sz="5400" dirty="0"/>
          </a:p>
        </p:txBody>
      </p:sp>
    </p:spTree>
    <p:extLst>
      <p:ext uri="{BB962C8B-B14F-4D97-AF65-F5344CB8AC3E}">
        <p14:creationId xmlns:p14="http://schemas.microsoft.com/office/powerpoint/2010/main" val="331378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8AB6A-79FB-3DC3-5FA1-D8D8B2DABD9E}"/>
              </a:ext>
            </a:extLst>
          </p:cNvPr>
          <p:cNvSpPr>
            <a:spLocks noGrp="1"/>
          </p:cNvSpPr>
          <p:nvPr>
            <p:ph type="title"/>
          </p:nvPr>
        </p:nvSpPr>
        <p:spPr/>
        <p:txBody>
          <a:bodyPr/>
          <a:lstStyle/>
          <a:p>
            <a:r>
              <a:rPr lang="en-GR" dirty="0"/>
              <a:t>Έ</a:t>
            </a:r>
            <a:r>
              <a:rPr lang="el-GR" dirty="0" err="1"/>
              <a:t>ρευνα</a:t>
            </a:r>
            <a:r>
              <a:rPr lang="el-GR" dirty="0"/>
              <a:t> στη διδασκαλία και μάθηση στο Πανεπιστήμιο</a:t>
            </a:r>
            <a:endParaRPr lang="en-GR" dirty="0"/>
          </a:p>
        </p:txBody>
      </p:sp>
      <p:sp>
        <p:nvSpPr>
          <p:cNvPr id="3" name="Content Placeholder 2">
            <a:extLst>
              <a:ext uri="{FF2B5EF4-FFF2-40B4-BE49-F238E27FC236}">
                <a16:creationId xmlns:a16="http://schemas.microsoft.com/office/drawing/2014/main" id="{9471264C-0CCF-CC98-350D-EA791EDE6563}"/>
              </a:ext>
            </a:extLst>
          </p:cNvPr>
          <p:cNvSpPr>
            <a:spLocks noGrp="1"/>
          </p:cNvSpPr>
          <p:nvPr>
            <p:ph idx="1"/>
          </p:nvPr>
        </p:nvSpPr>
        <p:spPr/>
        <p:txBody>
          <a:bodyPr>
            <a:normAutofit lnSpcReduction="10000"/>
          </a:bodyPr>
          <a:lstStyle/>
          <a:p>
            <a:r>
              <a:rPr lang="el-GR" dirty="0"/>
              <a:t>Ιδιαίτερο ενδιαφέρον τα τελευταία 20 χρόνια</a:t>
            </a:r>
          </a:p>
          <a:p>
            <a:pPr lvl="1"/>
            <a:r>
              <a:rPr lang="el-GR" dirty="0"/>
              <a:t>Ομάδα εργασίας στο ευρωπαϊκό συνέδριο C</a:t>
            </a:r>
            <a:r>
              <a:rPr lang="en-US" dirty="0"/>
              <a:t>ERME (</a:t>
            </a:r>
            <a:r>
              <a:rPr lang="el-GR" dirty="0"/>
              <a:t>από το 2005 -2009 εστίαση στην προχωρημένη μαθηματική σκέψη ενώ από το 2011 – σήμερα διάφορα θέματα εστιάζοντας κυρίως στη μάθηση αλλά υπάρχουν έρευνες που αφορούν στη διδασκαλία, στη μετάβαση, στη εκπαίδευση εκπαιδευτικών και στους πόρους)</a:t>
            </a:r>
          </a:p>
          <a:p>
            <a:pPr lvl="1"/>
            <a:r>
              <a:rPr lang="el-GR" dirty="0"/>
              <a:t>Ειδικά τεύχη περιοδικών</a:t>
            </a:r>
            <a:r>
              <a:rPr lang="en-US" dirty="0"/>
              <a:t> (π</a:t>
            </a:r>
            <a:r>
              <a:rPr lang="el-GR" dirty="0"/>
              <a:t>.χ </a:t>
            </a:r>
            <a:r>
              <a:rPr lang="en-US" dirty="0"/>
              <a:t>ZDM – Calculus in High School and in College around the world; The role of mathematicians’ practice in Mathematics Education Research – Research on teaching and learning Linear Algebra; Journal of Mathematical Behavior – Teaching Abstract Algebra – An Inquiry Based approach to teaching differential education.</a:t>
            </a:r>
          </a:p>
          <a:p>
            <a:pPr lvl="1"/>
            <a:r>
              <a:rPr lang="el-GR" dirty="0"/>
              <a:t>Συνέδρια που αφορούν την περιοχή</a:t>
            </a:r>
            <a:r>
              <a:rPr lang="en-US" dirty="0"/>
              <a:t> (INDRUM- International Network of Didactic Research in University Mathematics)</a:t>
            </a:r>
            <a:endParaRPr lang="en-GR" dirty="0"/>
          </a:p>
        </p:txBody>
      </p:sp>
    </p:spTree>
    <p:extLst>
      <p:ext uri="{BB962C8B-B14F-4D97-AF65-F5344CB8AC3E}">
        <p14:creationId xmlns:p14="http://schemas.microsoft.com/office/powerpoint/2010/main" val="3695214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BB80-5AE6-1506-A1D6-0055F03AA428}"/>
              </a:ext>
            </a:extLst>
          </p:cNvPr>
          <p:cNvSpPr>
            <a:spLocks noGrp="1"/>
          </p:cNvSpPr>
          <p:nvPr>
            <p:ph type="title"/>
          </p:nvPr>
        </p:nvSpPr>
        <p:spPr/>
        <p:txBody>
          <a:bodyPr/>
          <a:lstStyle/>
          <a:p>
            <a:r>
              <a:rPr lang="el-GR" dirty="0"/>
              <a:t>Αναφορές</a:t>
            </a:r>
            <a:br>
              <a:rPr lang="el-GR" dirty="0"/>
            </a:br>
            <a:endParaRPr lang="en-GR" dirty="0"/>
          </a:p>
        </p:txBody>
      </p:sp>
      <p:sp>
        <p:nvSpPr>
          <p:cNvPr id="3" name="Content Placeholder 2">
            <a:extLst>
              <a:ext uri="{FF2B5EF4-FFF2-40B4-BE49-F238E27FC236}">
                <a16:creationId xmlns:a16="http://schemas.microsoft.com/office/drawing/2014/main" id="{907D2259-4A67-F7B7-5A48-E54B5ECAB09C}"/>
              </a:ext>
            </a:extLst>
          </p:cNvPr>
          <p:cNvSpPr>
            <a:spLocks noGrp="1"/>
          </p:cNvSpPr>
          <p:nvPr>
            <p:ph idx="1"/>
          </p:nvPr>
        </p:nvSpPr>
        <p:spPr>
          <a:xfrm>
            <a:off x="838200" y="1066800"/>
            <a:ext cx="10515600" cy="5110163"/>
          </a:xfrm>
        </p:spPr>
        <p:txBody>
          <a:bodyPr>
            <a:normAutofit fontScale="55000" lnSpcReduction="20000"/>
          </a:bodyPr>
          <a:lstStyle/>
          <a:p>
            <a:r>
              <a:rPr lang="en-GB" dirty="0"/>
              <a:t>Ayalon, M., </a:t>
            </a:r>
            <a:r>
              <a:rPr lang="en-GB" dirty="0" err="1"/>
              <a:t>Naftaliev</a:t>
            </a:r>
            <a:r>
              <a:rPr lang="en-GB" dirty="0"/>
              <a:t>, E., Levenson, E. S., &amp; Levy, S. (2021). Prospective and in-service mathematics teachers’ attention to a rich mathematics task while planning its implementation in the classroom. </a:t>
            </a:r>
            <a:r>
              <a:rPr lang="en-GB" i="1" dirty="0"/>
              <a:t>International journal of science and mathematics education</a:t>
            </a:r>
            <a:r>
              <a:rPr lang="en-GB" dirty="0"/>
              <a:t>, </a:t>
            </a:r>
            <a:r>
              <a:rPr lang="en-GB" i="1" dirty="0"/>
              <a:t>19</a:t>
            </a:r>
            <a:r>
              <a:rPr lang="en-GB" dirty="0"/>
              <a:t>, 1695-1716. </a:t>
            </a:r>
          </a:p>
          <a:p>
            <a:r>
              <a:rPr lang="en-GB" dirty="0"/>
              <a:t>Dreyfus, T., </a:t>
            </a:r>
            <a:r>
              <a:rPr lang="en-GB" dirty="0" err="1"/>
              <a:t>Tabach</a:t>
            </a:r>
            <a:r>
              <a:rPr lang="en-GB" dirty="0"/>
              <a:t>, M., &amp; Rasmussen, C. (2023). Bafflement in an Inquiry-based College Mathematics Classroom. </a:t>
            </a:r>
            <a:r>
              <a:rPr lang="en-GB" i="1" dirty="0"/>
              <a:t>International Journal of Research in Undergraduate Mathematics Education</a:t>
            </a:r>
            <a:r>
              <a:rPr lang="en-GB" dirty="0"/>
              <a:t>, 1-13. </a:t>
            </a:r>
          </a:p>
          <a:p>
            <a:r>
              <a:rPr lang="en-GB" dirty="0"/>
              <a:t>Jaworski, B., Mali, A., &amp; </a:t>
            </a:r>
            <a:r>
              <a:rPr lang="en-GB" dirty="0" err="1"/>
              <a:t>Petropoulou</a:t>
            </a:r>
            <a:r>
              <a:rPr lang="en-GB" dirty="0"/>
              <a:t>, G. (2017). Critical theorising from studies of undergraduate mathematics teaching for students’ meaning making in mathematics. </a:t>
            </a:r>
            <a:r>
              <a:rPr lang="en-GB" i="1" dirty="0"/>
              <a:t>International Journal of Research in Undergraduate Mathematics Education</a:t>
            </a:r>
            <a:r>
              <a:rPr lang="en-GB" dirty="0"/>
              <a:t>, </a:t>
            </a:r>
            <a:r>
              <a:rPr lang="en-GB" i="1" dirty="0"/>
              <a:t>3</a:t>
            </a:r>
            <a:r>
              <a:rPr lang="en-GB" dirty="0"/>
              <a:t>, 168-197. </a:t>
            </a:r>
            <a:endParaRPr lang="el-GR" dirty="0"/>
          </a:p>
          <a:p>
            <a:r>
              <a:rPr lang="en-GB" dirty="0"/>
              <a:t>Jaworski, B. (2019). Inquiry-based practice in university mathematics teaching development. In </a:t>
            </a:r>
            <a:r>
              <a:rPr lang="en-GB" i="1" dirty="0"/>
              <a:t>International Handbook of Mathematics Teacher Education: Volume 1</a:t>
            </a:r>
            <a:r>
              <a:rPr lang="en-GB" dirty="0"/>
              <a:t> (pp. 275-302). </a:t>
            </a:r>
            <a:r>
              <a:rPr lang="en-GB"/>
              <a:t>Brill.</a:t>
            </a:r>
            <a:endParaRPr lang="en-GB" dirty="0"/>
          </a:p>
          <a:p>
            <a:r>
              <a:rPr lang="en-GB" dirty="0" err="1"/>
              <a:t>Laursen</a:t>
            </a:r>
            <a:r>
              <a:rPr lang="en-GB" dirty="0"/>
              <a:t>, S. L., &amp; Rasmussen, C. (2019). I on the prize: Inquiry approaches in undergraduate mathematics. </a:t>
            </a:r>
            <a:r>
              <a:rPr lang="en-GB" i="1" dirty="0"/>
              <a:t>International Journal of Research in Undergraduate Mathematics Education</a:t>
            </a:r>
            <a:r>
              <a:rPr lang="en-GB" dirty="0"/>
              <a:t>, </a:t>
            </a:r>
            <a:r>
              <a:rPr lang="en-GB" i="1" dirty="0"/>
              <a:t>5</a:t>
            </a:r>
            <a:r>
              <a:rPr lang="en-GB" dirty="0"/>
              <a:t>, 129-146.</a:t>
            </a:r>
          </a:p>
          <a:p>
            <a:r>
              <a:rPr lang="en-GB" dirty="0" err="1"/>
              <a:t>Petropoulou</a:t>
            </a:r>
            <a:r>
              <a:rPr lang="en-GB" dirty="0"/>
              <a:t>, G., Jaworski, B., Potari, D., &amp; </a:t>
            </a:r>
            <a:r>
              <a:rPr lang="en-GB" dirty="0" err="1"/>
              <a:t>Zachariades</a:t>
            </a:r>
            <a:r>
              <a:rPr lang="en-GB" dirty="0"/>
              <a:t>, T. (2020). Undergraduate mathematics teaching in first year lectures: can it be responsive to student learning needs?. </a:t>
            </a:r>
            <a:r>
              <a:rPr lang="en-GB" i="1" dirty="0"/>
              <a:t>International journal of research in undergraduate mathematics education</a:t>
            </a:r>
            <a:r>
              <a:rPr lang="en-GB" dirty="0"/>
              <a:t>, </a:t>
            </a:r>
            <a:r>
              <a:rPr lang="en-GB" i="1" dirty="0"/>
              <a:t>6</a:t>
            </a:r>
            <a:r>
              <a:rPr lang="en-GB" dirty="0"/>
              <a:t>, 347-374.</a:t>
            </a:r>
          </a:p>
          <a:p>
            <a:r>
              <a:rPr lang="en-GB" dirty="0"/>
              <a:t>Potari, D., Jaworski, B., &amp; </a:t>
            </a:r>
            <a:r>
              <a:rPr lang="en-GB" dirty="0" err="1"/>
              <a:t>Petropoulou</a:t>
            </a:r>
            <a:r>
              <a:rPr lang="en-GB" dirty="0"/>
              <a:t>, G. (2023). Theorizing university mathematics teaching: the Teaching Triad within an Activity Theory perspective. </a:t>
            </a:r>
            <a:r>
              <a:rPr lang="en-GB" i="1" dirty="0"/>
              <a:t>Educational Studies in Mathematics</a:t>
            </a:r>
            <a:r>
              <a:rPr lang="en-GB" dirty="0"/>
              <a:t>, 1-16.</a:t>
            </a:r>
          </a:p>
          <a:p>
            <a:r>
              <a:rPr lang="en-GB" dirty="0"/>
              <a:t>Radford, L. (2021). An Overview of the Theory of Objectification. </a:t>
            </a:r>
            <a:r>
              <a:rPr lang="en-GB" i="1" dirty="0"/>
              <a:t>The Theory of Objectification</a:t>
            </a:r>
            <a:r>
              <a:rPr lang="en-GB" dirty="0"/>
              <a:t>, 17-37.</a:t>
            </a:r>
          </a:p>
          <a:p>
            <a:r>
              <a:rPr lang="en-GB" dirty="0" err="1"/>
              <a:t>Ramsussen</a:t>
            </a:r>
            <a:r>
              <a:rPr lang="en-GB" dirty="0"/>
              <a:t>, C. &amp; Kwon, N. O. (2007). An Inquiry-oriented approach to undergraduate mathematic. </a:t>
            </a:r>
            <a:r>
              <a:rPr lang="en-GB" i="1" dirty="0"/>
              <a:t>Journal of Mathematical </a:t>
            </a:r>
            <a:r>
              <a:rPr lang="en-GB" i="1" dirty="0" err="1"/>
              <a:t>Behavior</a:t>
            </a:r>
            <a:r>
              <a:rPr lang="en-GB" i="1" dirty="0"/>
              <a:t>, 26</a:t>
            </a:r>
            <a:r>
              <a:rPr lang="en-GB" dirty="0"/>
              <a:t>, 189-194.</a:t>
            </a:r>
          </a:p>
          <a:p>
            <a:r>
              <a:rPr lang="en-GB" dirty="0" err="1"/>
              <a:t>Viirman</a:t>
            </a:r>
            <a:r>
              <a:rPr lang="en-GB" dirty="0"/>
              <a:t>, O. (2021). University mathematics lecturing as modelling mathematical discourse. </a:t>
            </a:r>
            <a:r>
              <a:rPr lang="en-GB" i="1" dirty="0"/>
              <a:t>International Journal of Research in Undergraduate Mathematics Education</a:t>
            </a:r>
            <a:r>
              <a:rPr lang="en-GB" dirty="0"/>
              <a:t>, </a:t>
            </a:r>
            <a:r>
              <a:rPr lang="en-GB" i="1" dirty="0"/>
              <a:t>7</a:t>
            </a:r>
            <a:r>
              <a:rPr lang="en-GB" dirty="0"/>
              <a:t>(3), 466-489.</a:t>
            </a:r>
          </a:p>
          <a:p>
            <a:r>
              <a:rPr lang="en-GB" dirty="0"/>
              <a:t>Weber, K. (2004). Traditional instruction in advanced mathematics courses: A case study of one professor’s lectures and proofs in an introductory real analysis course. </a:t>
            </a:r>
            <a:r>
              <a:rPr lang="en-GB" i="1" dirty="0"/>
              <a:t>The Journal of Mathematical </a:t>
            </a:r>
            <a:r>
              <a:rPr lang="en-GB" i="1" dirty="0" err="1"/>
              <a:t>Behavior</a:t>
            </a:r>
            <a:r>
              <a:rPr lang="en-GB" dirty="0"/>
              <a:t>, </a:t>
            </a:r>
            <a:r>
              <a:rPr lang="en-GB" i="1" dirty="0"/>
              <a:t>23</a:t>
            </a:r>
            <a:r>
              <a:rPr lang="en-GB" dirty="0"/>
              <a:t>(2), 115-133.</a:t>
            </a:r>
            <a:endParaRPr lang="en-GR" dirty="0"/>
          </a:p>
        </p:txBody>
      </p:sp>
    </p:spTree>
    <p:extLst>
      <p:ext uri="{BB962C8B-B14F-4D97-AF65-F5344CB8AC3E}">
        <p14:creationId xmlns:p14="http://schemas.microsoft.com/office/powerpoint/2010/main" val="387012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5FC7-21C3-317C-2C46-91C553E24451}"/>
              </a:ext>
            </a:extLst>
          </p:cNvPr>
          <p:cNvSpPr>
            <a:spLocks noGrp="1"/>
          </p:cNvSpPr>
          <p:nvPr>
            <p:ph type="title"/>
          </p:nvPr>
        </p:nvSpPr>
        <p:spPr/>
        <p:txBody>
          <a:bodyPr/>
          <a:lstStyle/>
          <a:p>
            <a:r>
              <a:rPr lang="el-GR" dirty="0"/>
              <a:t>Μορφές διδασκαλίας στο Πανεπιστήμιο</a:t>
            </a:r>
            <a:endParaRPr lang="en-GR" dirty="0"/>
          </a:p>
        </p:txBody>
      </p:sp>
      <p:sp>
        <p:nvSpPr>
          <p:cNvPr id="3" name="Content Placeholder 2">
            <a:extLst>
              <a:ext uri="{FF2B5EF4-FFF2-40B4-BE49-F238E27FC236}">
                <a16:creationId xmlns:a16="http://schemas.microsoft.com/office/drawing/2014/main" id="{A3091B7F-D3F5-FBA0-33D3-7A4FCD432952}"/>
              </a:ext>
            </a:extLst>
          </p:cNvPr>
          <p:cNvSpPr>
            <a:spLocks noGrp="1"/>
          </p:cNvSpPr>
          <p:nvPr>
            <p:ph idx="1"/>
          </p:nvPr>
        </p:nvSpPr>
        <p:spPr/>
        <p:txBody>
          <a:bodyPr/>
          <a:lstStyle/>
          <a:p>
            <a:r>
              <a:rPr lang="el-GR" dirty="0"/>
              <a:t>Διδασκαλία στη μορφή διάλεξης</a:t>
            </a:r>
            <a:r>
              <a:rPr lang="en-US" dirty="0"/>
              <a:t> (</a:t>
            </a:r>
            <a:r>
              <a:rPr lang="el-GR" dirty="0"/>
              <a:t>μεγάλα ακροατήρια, κυρίως δια ζώσης αλλά και εξ αποστάσεως)</a:t>
            </a:r>
          </a:p>
          <a:p>
            <a:r>
              <a:rPr lang="el-GR" dirty="0"/>
              <a:t>Διδασκαλία σε μικρές ομάδες</a:t>
            </a:r>
            <a:r>
              <a:rPr lang="en-US" dirty="0"/>
              <a:t> (tutorials, </a:t>
            </a:r>
            <a:r>
              <a:rPr lang="el-GR" dirty="0"/>
              <a:t>εργαστήρια, κέντρα υποστήριξης)</a:t>
            </a:r>
            <a:endParaRPr lang="en-US" dirty="0"/>
          </a:p>
          <a:p>
            <a:r>
              <a:rPr lang="el-GR" dirty="0"/>
              <a:t>Συνύπαρξη των παραπάνω μορφών (σε κάποια μαθήματα)</a:t>
            </a:r>
          </a:p>
        </p:txBody>
      </p:sp>
    </p:spTree>
    <p:extLst>
      <p:ext uri="{BB962C8B-B14F-4D97-AF65-F5344CB8AC3E}">
        <p14:creationId xmlns:p14="http://schemas.microsoft.com/office/powerpoint/2010/main" val="154365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83E7-ABEB-C85B-995F-C36188E9ED7A}"/>
              </a:ext>
            </a:extLst>
          </p:cNvPr>
          <p:cNvSpPr>
            <a:spLocks noGrp="1"/>
          </p:cNvSpPr>
          <p:nvPr>
            <p:ph type="title"/>
          </p:nvPr>
        </p:nvSpPr>
        <p:spPr/>
        <p:txBody>
          <a:bodyPr/>
          <a:lstStyle/>
          <a:p>
            <a:r>
              <a:rPr lang="el-GR" dirty="0"/>
              <a:t>Μπορεί η διάλεξη να συναντά τις ανάγκες των φοιτητών;</a:t>
            </a:r>
            <a:endParaRPr lang="en-GR" dirty="0"/>
          </a:p>
        </p:txBody>
      </p:sp>
      <p:sp>
        <p:nvSpPr>
          <p:cNvPr id="3" name="Content Placeholder 2">
            <a:extLst>
              <a:ext uri="{FF2B5EF4-FFF2-40B4-BE49-F238E27FC236}">
                <a16:creationId xmlns:a16="http://schemas.microsoft.com/office/drawing/2014/main" id="{767939E2-F9FB-3F04-C416-AEF07F211553}"/>
              </a:ext>
            </a:extLst>
          </p:cNvPr>
          <p:cNvSpPr>
            <a:spLocks noGrp="1"/>
          </p:cNvSpPr>
          <p:nvPr>
            <p:ph idx="1"/>
          </p:nvPr>
        </p:nvSpPr>
        <p:spPr/>
        <p:txBody>
          <a:bodyPr/>
          <a:lstStyle/>
          <a:p>
            <a:r>
              <a:rPr lang="el-GR" dirty="0"/>
              <a:t>Η διάλεξη ως μορφή διδασκαλίας ενώ φαίνεται </a:t>
            </a:r>
            <a:r>
              <a:rPr lang="el-GR" dirty="0" err="1"/>
              <a:t>ομοι</a:t>
            </a:r>
            <a:r>
              <a:rPr lang="en-US" dirty="0" err="1"/>
              <a:t>ό</a:t>
            </a:r>
            <a:r>
              <a:rPr lang="el-GR" dirty="0" err="1"/>
              <a:t>μορφη</a:t>
            </a:r>
            <a:r>
              <a:rPr lang="el-GR" dirty="0"/>
              <a:t> παρουσιάζει διαφορές ως προς τη διαχείριση του περιεχομένου και των διδακτικών </a:t>
            </a:r>
            <a:r>
              <a:rPr lang="en-US" dirty="0"/>
              <a:t>π</a:t>
            </a:r>
            <a:r>
              <a:rPr lang="el-GR" dirty="0" err="1"/>
              <a:t>ρακτικ</a:t>
            </a:r>
            <a:r>
              <a:rPr lang="en-US" dirty="0" err="1"/>
              <a:t>ώ</a:t>
            </a:r>
            <a:r>
              <a:rPr lang="el-GR" dirty="0"/>
              <a:t>ν (</a:t>
            </a:r>
            <a:r>
              <a:rPr lang="en-US" dirty="0"/>
              <a:t>Weber, 2004; </a:t>
            </a:r>
            <a:r>
              <a:rPr lang="el-GR" dirty="0"/>
              <a:t>V</a:t>
            </a:r>
            <a:r>
              <a:rPr lang="en-US" dirty="0" err="1"/>
              <a:t>irman</a:t>
            </a:r>
            <a:r>
              <a:rPr lang="en-US" dirty="0"/>
              <a:t>, 2021</a:t>
            </a:r>
            <a:r>
              <a:rPr lang="el-GR" dirty="0"/>
              <a:t>; </a:t>
            </a:r>
            <a:r>
              <a:rPr lang="en-US" dirty="0" err="1"/>
              <a:t>Petropoulou</a:t>
            </a:r>
            <a:r>
              <a:rPr lang="en-US" dirty="0"/>
              <a:t> et al., 2022)</a:t>
            </a:r>
            <a:endParaRPr lang="el-GR" dirty="0"/>
          </a:p>
          <a:p>
            <a:r>
              <a:rPr lang="el-GR" dirty="0"/>
              <a:t>Ε</a:t>
            </a:r>
            <a:r>
              <a:rPr lang="en-US" dirty="0" err="1"/>
              <a:t>ί</a:t>
            </a:r>
            <a:r>
              <a:rPr lang="el-GR" dirty="0"/>
              <a:t>ναι δυνατό να δώσει τη δυνατότητα να δημιουργήσουν οι μαθητές μαθηματικό νόημα</a:t>
            </a:r>
            <a:r>
              <a:rPr lang="en-US" dirty="0"/>
              <a:t> </a:t>
            </a:r>
            <a:r>
              <a:rPr lang="el-GR" dirty="0"/>
              <a:t>μέσα από διαφορετικές διδακτικές δράσεις (</a:t>
            </a:r>
            <a:r>
              <a:rPr lang="en-US" dirty="0"/>
              <a:t>Jaworski et al. 2017; </a:t>
            </a:r>
            <a:r>
              <a:rPr lang="en-US" dirty="0" err="1"/>
              <a:t>Petropoulou</a:t>
            </a:r>
            <a:r>
              <a:rPr lang="en-US" dirty="0"/>
              <a:t> et al., 2022) (</a:t>
            </a:r>
            <a:r>
              <a:rPr lang="el-GR" dirty="0"/>
              <a:t>ερωτήσεις, ενθαρρύνοντας τους φοιτητές να δώσουν επεξηγήσεις, να απαντήσουν σε ερωτήσεις συμφοιτητών και συμφοιτητριών τους)</a:t>
            </a:r>
            <a:endParaRPr lang="en-US" dirty="0"/>
          </a:p>
          <a:p>
            <a:endParaRPr lang="en-GR" dirty="0"/>
          </a:p>
        </p:txBody>
      </p:sp>
    </p:spTree>
    <p:extLst>
      <p:ext uri="{BB962C8B-B14F-4D97-AF65-F5344CB8AC3E}">
        <p14:creationId xmlns:p14="http://schemas.microsoft.com/office/powerpoint/2010/main" val="480460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4693C-71AF-BF5C-FF4A-3D3A49E35EBA}"/>
              </a:ext>
            </a:extLst>
          </p:cNvPr>
          <p:cNvSpPr>
            <a:spLocks noGrp="1"/>
          </p:cNvSpPr>
          <p:nvPr>
            <p:ph type="title"/>
          </p:nvPr>
        </p:nvSpPr>
        <p:spPr/>
        <p:txBody>
          <a:bodyPr/>
          <a:lstStyle/>
          <a:p>
            <a:r>
              <a:rPr lang="el-GR" dirty="0"/>
              <a:t>Η μελέτη της διδασκαλίας- Θεωρητικές και μεθοδολογικές οπτικές</a:t>
            </a:r>
            <a:endParaRPr lang="en-GR" dirty="0"/>
          </a:p>
        </p:txBody>
      </p:sp>
      <p:sp>
        <p:nvSpPr>
          <p:cNvPr id="3" name="Content Placeholder 2">
            <a:extLst>
              <a:ext uri="{FF2B5EF4-FFF2-40B4-BE49-F238E27FC236}">
                <a16:creationId xmlns:a16="http://schemas.microsoft.com/office/drawing/2014/main" id="{18756543-F809-8B76-93DD-0D66FFFD3B6E}"/>
              </a:ext>
            </a:extLst>
          </p:cNvPr>
          <p:cNvSpPr>
            <a:spLocks noGrp="1"/>
          </p:cNvSpPr>
          <p:nvPr>
            <p:ph idx="1"/>
          </p:nvPr>
        </p:nvSpPr>
        <p:spPr/>
        <p:txBody>
          <a:bodyPr>
            <a:normAutofit fontScale="92500" lnSpcReduction="20000"/>
          </a:bodyPr>
          <a:lstStyle/>
          <a:p>
            <a:r>
              <a:rPr lang="el-GR" dirty="0"/>
              <a:t>Μελέτη της ίδιας της πρακτικής όπως αυτή λαμβάνει χώρα στην καθημερινή δραστηριότητα της διδασκαλίας</a:t>
            </a:r>
          </a:p>
          <a:p>
            <a:r>
              <a:rPr lang="el-GR" dirty="0"/>
              <a:t>Ένταξη της πρακτικής της διδασκαλίας μέσα στο ευρύτερο θεσμικό και κοινωνικό πλαίσιο</a:t>
            </a:r>
          </a:p>
          <a:p>
            <a:r>
              <a:rPr lang="el-GR" dirty="0"/>
              <a:t>Εστίαση στη σκέψη του εκπαιδευτικού (στόχοι, κίνητρα, αποφάσεις και το σκεπτικό τους)</a:t>
            </a:r>
          </a:p>
          <a:p>
            <a:r>
              <a:rPr lang="el-GR" dirty="0"/>
              <a:t>Δεν μας ενδιαφέρει στο να ασκήσουμε κριτική στο διδάσκοντα αλλά να μελετήσουμε την πολυπλοκότητα της διδασκαλίας</a:t>
            </a:r>
          </a:p>
          <a:p>
            <a:r>
              <a:rPr lang="el-GR" dirty="0"/>
              <a:t>Η ανάπτυξη της διδασκαλίας μέσα από διαρκή </a:t>
            </a:r>
            <a:r>
              <a:rPr lang="el-GR" dirty="0" err="1"/>
              <a:t>αναστοχασμό</a:t>
            </a:r>
            <a:r>
              <a:rPr lang="el-GR" dirty="0"/>
              <a:t> ατομικά η συλλογικά</a:t>
            </a:r>
          </a:p>
          <a:p>
            <a:r>
              <a:rPr lang="el-GR" dirty="0"/>
              <a:t>Ποιοτικές μεθοδολογικές προσεγγίσεις (βιντεοσκοπήσεις μαθημάτων, συνεντεύξεις με διδάσκοντες)</a:t>
            </a:r>
          </a:p>
        </p:txBody>
      </p:sp>
    </p:spTree>
    <p:extLst>
      <p:ext uri="{BB962C8B-B14F-4D97-AF65-F5344CB8AC3E}">
        <p14:creationId xmlns:p14="http://schemas.microsoft.com/office/powerpoint/2010/main" val="275063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0044-0589-1D61-6EE8-ACA885BF23C5}"/>
              </a:ext>
            </a:extLst>
          </p:cNvPr>
          <p:cNvSpPr>
            <a:spLocks noGrp="1"/>
          </p:cNvSpPr>
          <p:nvPr>
            <p:ph type="title"/>
          </p:nvPr>
        </p:nvSpPr>
        <p:spPr/>
        <p:txBody>
          <a:bodyPr>
            <a:normAutofit fontScale="90000"/>
          </a:bodyPr>
          <a:lstStyle/>
          <a:p>
            <a:r>
              <a:rPr lang="el-GR" dirty="0"/>
              <a:t>Διαστάσεις της διδασκαλίας στο Πανεπιστήμιο</a:t>
            </a:r>
            <a:r>
              <a:rPr lang="en-US" dirty="0"/>
              <a:t> </a:t>
            </a:r>
            <a:r>
              <a:rPr lang="el-GR" dirty="0"/>
              <a:t>χρησιμοποιώντας τη Διδακτική Τριάδα</a:t>
            </a:r>
            <a:endParaRPr lang="en-GR" dirty="0"/>
          </a:p>
        </p:txBody>
      </p:sp>
      <p:sp>
        <p:nvSpPr>
          <p:cNvPr id="3" name="Content Placeholder 2">
            <a:extLst>
              <a:ext uri="{FF2B5EF4-FFF2-40B4-BE49-F238E27FC236}">
                <a16:creationId xmlns:a16="http://schemas.microsoft.com/office/drawing/2014/main" id="{1DE20431-BF86-70AC-114D-A8BB8A4B424C}"/>
              </a:ext>
            </a:extLst>
          </p:cNvPr>
          <p:cNvSpPr>
            <a:spLocks noGrp="1"/>
          </p:cNvSpPr>
          <p:nvPr>
            <p:ph idx="1"/>
          </p:nvPr>
        </p:nvSpPr>
        <p:spPr/>
        <p:txBody>
          <a:bodyPr/>
          <a:lstStyle/>
          <a:p>
            <a:r>
              <a:rPr lang="el-GR" dirty="0"/>
              <a:t>Εργαλείο ανάλυσης της διδασκαλίας και επαγγελματικής εξέλιξης</a:t>
            </a:r>
          </a:p>
          <a:p>
            <a:r>
              <a:rPr lang="el-GR" dirty="0"/>
              <a:t>Μαθηματική πρόκληση (μαθηματική διερεύνηση, έννοιες, μαθηματικές πρακτικές)</a:t>
            </a:r>
          </a:p>
          <a:p>
            <a:r>
              <a:rPr lang="el-GR" dirty="0"/>
              <a:t>Διδακτική Διαχείριση (χρήση εργαλείων, διδακτικό περιβάλλον, δράσεις εκπαιδευτικού)</a:t>
            </a:r>
          </a:p>
          <a:p>
            <a:r>
              <a:rPr lang="el-GR" dirty="0"/>
              <a:t>Ανάγκες των φοιτητών (γνωστικές, κοινωνικές, συναισθηματικές)</a:t>
            </a:r>
            <a:endParaRPr lang="en-GR" dirty="0"/>
          </a:p>
        </p:txBody>
      </p:sp>
    </p:spTree>
    <p:extLst>
      <p:ext uri="{BB962C8B-B14F-4D97-AF65-F5344CB8AC3E}">
        <p14:creationId xmlns:p14="http://schemas.microsoft.com/office/powerpoint/2010/main" val="294728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75DAFD1-A72F-E9EC-931F-9DA380191A5B}"/>
              </a:ext>
            </a:extLst>
          </p:cNvPr>
          <p:cNvSpPr>
            <a:spLocks noGrp="1"/>
          </p:cNvSpPr>
          <p:nvPr>
            <p:ph type="title"/>
          </p:nvPr>
        </p:nvSpPr>
        <p:spPr>
          <a:xfrm>
            <a:off x="838200" y="266700"/>
            <a:ext cx="4015855" cy="1673739"/>
          </a:xfrm>
        </p:spPr>
        <p:txBody>
          <a:bodyPr vert="horz" lIns="91440" tIns="45720" rIns="91440" bIns="45720" rtlCol="0">
            <a:noAutofit/>
          </a:bodyPr>
          <a:lstStyle/>
          <a:p>
            <a:r>
              <a:rPr lang="en-US" sz="2800" kern="1200" dirty="0">
                <a:latin typeface="+mj-lt"/>
                <a:ea typeface="+mj-ea"/>
                <a:cs typeface="+mj-cs"/>
              </a:rPr>
              <a:t>H </a:t>
            </a:r>
            <a:r>
              <a:rPr lang="en-US" sz="2800" kern="1200" dirty="0" err="1">
                <a:latin typeface="+mj-lt"/>
                <a:ea typeface="+mj-ea"/>
                <a:cs typeface="+mj-cs"/>
              </a:rPr>
              <a:t>διδ</a:t>
            </a:r>
            <a:r>
              <a:rPr lang="en-US" sz="2800" kern="1200" dirty="0">
                <a:latin typeface="+mj-lt"/>
                <a:ea typeface="+mj-ea"/>
                <a:cs typeface="+mj-cs"/>
              </a:rPr>
              <a:t>α</a:t>
            </a:r>
            <a:r>
              <a:rPr lang="en-US" sz="2800" kern="1200" dirty="0" err="1">
                <a:latin typeface="+mj-lt"/>
                <a:ea typeface="+mj-ea"/>
                <a:cs typeface="+mj-cs"/>
              </a:rPr>
              <a:t>κτική</a:t>
            </a:r>
            <a:r>
              <a:rPr lang="en-US" sz="2800" kern="1200" dirty="0">
                <a:latin typeface="+mj-lt"/>
                <a:ea typeface="+mj-ea"/>
                <a:cs typeface="+mj-cs"/>
              </a:rPr>
              <a:t> </a:t>
            </a:r>
            <a:r>
              <a:rPr lang="en-US" sz="2800" kern="1200" dirty="0" err="1">
                <a:latin typeface="+mj-lt"/>
                <a:ea typeface="+mj-ea"/>
                <a:cs typeface="+mj-cs"/>
              </a:rPr>
              <a:t>τριάδ</a:t>
            </a:r>
            <a:r>
              <a:rPr lang="en-US" sz="2800" kern="1200" dirty="0">
                <a:latin typeface="+mj-lt"/>
                <a:ea typeface="+mj-ea"/>
                <a:cs typeface="+mj-cs"/>
              </a:rPr>
              <a:t>α</a:t>
            </a:r>
            <a:r>
              <a:rPr lang="el-GR" sz="2800" kern="1200" dirty="0">
                <a:latin typeface="+mj-lt"/>
                <a:ea typeface="+mj-ea"/>
                <a:cs typeface="+mj-cs"/>
              </a:rPr>
              <a:t> (ανάλυση της διδασκαλίας σε </a:t>
            </a:r>
            <a:r>
              <a:rPr lang="el-GR" sz="2800" kern="1200" dirty="0" err="1">
                <a:latin typeface="+mj-lt"/>
                <a:ea typeface="+mj-ea"/>
                <a:cs typeface="+mj-cs"/>
              </a:rPr>
              <a:t>μικρο</a:t>
            </a:r>
            <a:r>
              <a:rPr lang="el-GR" sz="2800" kern="1200" dirty="0">
                <a:latin typeface="+mj-lt"/>
                <a:ea typeface="+mj-ea"/>
                <a:cs typeface="+mj-cs"/>
              </a:rPr>
              <a:t> επίπεδο)</a:t>
            </a:r>
            <a:endParaRPr lang="en-US" sz="2800" kern="1200" dirty="0">
              <a:latin typeface="+mj-lt"/>
              <a:ea typeface="+mj-ea"/>
              <a:cs typeface="+mj-cs"/>
            </a:endParaRPr>
          </a:p>
        </p:txBody>
      </p:sp>
      <p:sp>
        <p:nvSpPr>
          <p:cNvPr id="13" name="Content Placeholder 12">
            <a:extLst>
              <a:ext uri="{FF2B5EF4-FFF2-40B4-BE49-F238E27FC236}">
                <a16:creationId xmlns:a16="http://schemas.microsoft.com/office/drawing/2014/main" id="{95EC975C-5858-74A2-1698-6C8FC4AD0A02}"/>
              </a:ext>
            </a:extLst>
          </p:cNvPr>
          <p:cNvSpPr>
            <a:spLocks noGrp="1"/>
          </p:cNvSpPr>
          <p:nvPr>
            <p:ph idx="1"/>
          </p:nvPr>
        </p:nvSpPr>
        <p:spPr>
          <a:xfrm>
            <a:off x="862366" y="2194102"/>
            <a:ext cx="3427001" cy="3908586"/>
          </a:xfrm>
        </p:spPr>
        <p:txBody>
          <a:bodyPr>
            <a:normAutofit/>
          </a:bodyPr>
          <a:lstStyle/>
          <a:p>
            <a:r>
              <a:rPr lang="el-GR" sz="2000" dirty="0"/>
              <a:t>Παρουσιάζεται από </a:t>
            </a:r>
            <a:r>
              <a:rPr lang="en-US" sz="2000" dirty="0"/>
              <a:t>Jaworski (1994)</a:t>
            </a:r>
          </a:p>
          <a:p>
            <a:r>
              <a:rPr lang="el-GR" sz="2000" dirty="0"/>
              <a:t>Επεκτείνεται από P</a:t>
            </a:r>
            <a:r>
              <a:rPr lang="en-US" sz="2000" dirty="0" err="1"/>
              <a:t>otari</a:t>
            </a:r>
            <a:r>
              <a:rPr lang="en-US" sz="2000" dirty="0"/>
              <a:t> &amp; Jaworski (2002)</a:t>
            </a:r>
          </a:p>
          <a:p>
            <a:r>
              <a:rPr lang="el-GR" sz="2000" dirty="0">
                <a:latin typeface="Times New Roman" panose="02020603050405020304" pitchFamily="18" charset="0"/>
              </a:rPr>
              <a:t>Χρησιμοποιείται για ανάλυση της διδασκαλίας στο Πανεπιστήμιο (</a:t>
            </a:r>
            <a:r>
              <a:rPr lang="en-US" sz="2000" dirty="0">
                <a:latin typeface="Times New Roman" panose="02020603050405020304" pitchFamily="18" charset="0"/>
              </a:rPr>
              <a:t>Jaworski et al., 2017; </a:t>
            </a:r>
            <a:r>
              <a:rPr lang="en-US" sz="2000" dirty="0" err="1">
                <a:latin typeface="Times New Roman" panose="02020603050405020304" pitchFamily="18" charset="0"/>
              </a:rPr>
              <a:t>Petropoulou</a:t>
            </a:r>
            <a:r>
              <a:rPr lang="en-US" sz="2000" dirty="0">
                <a:latin typeface="Times New Roman" panose="02020603050405020304" pitchFamily="18" charset="0"/>
              </a:rPr>
              <a:t> et al., 2020</a:t>
            </a:r>
            <a:r>
              <a:rPr lang="el-GR" sz="2000" dirty="0">
                <a:latin typeface="Times New Roman" panose="02020603050405020304" pitchFamily="18" charset="0"/>
              </a:rPr>
              <a:t>))</a:t>
            </a:r>
          </a:p>
          <a:p>
            <a:r>
              <a:rPr lang="el-GR" sz="2000" dirty="0">
                <a:latin typeface="Times New Roman" panose="02020603050405020304" pitchFamily="18" charset="0"/>
              </a:rPr>
              <a:t>Χρησιμοποιείται από άλλους ερευνητές σε άλλα πλαίσια (</a:t>
            </a:r>
            <a:r>
              <a:rPr lang="en-US" sz="2000" dirty="0">
                <a:latin typeface="Times New Roman" panose="02020603050405020304" pitchFamily="18" charset="0"/>
              </a:rPr>
              <a:t>Ayalon et al., 2021</a:t>
            </a:r>
            <a:r>
              <a:rPr lang="el-GR" sz="2000" dirty="0">
                <a:latin typeface="Times New Roman" panose="02020603050405020304" pitchFamily="18" charset="0"/>
              </a:rPr>
              <a:t>)</a:t>
            </a:r>
          </a:p>
          <a:p>
            <a:endParaRPr lang="el-GR" sz="2000" dirty="0">
              <a:latin typeface="Times New Roman" panose="02020603050405020304" pitchFamily="18" charset="0"/>
            </a:endParaRPr>
          </a:p>
        </p:txBody>
      </p:sp>
      <p:pic>
        <p:nvPicPr>
          <p:cNvPr id="4" name="Content Placeholder 3">
            <a:extLst>
              <a:ext uri="{FF2B5EF4-FFF2-40B4-BE49-F238E27FC236}">
                <a16:creationId xmlns:a16="http://schemas.microsoft.com/office/drawing/2014/main" id="{A92D36D3-B1FE-D596-18F4-C1C0AD7ED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45457" y="1093438"/>
            <a:ext cx="6155141" cy="4694864"/>
          </a:xfrm>
          <a:prstGeom prst="rect">
            <a:avLst/>
          </a:prstGeom>
          <a:noFill/>
        </p:spPr>
      </p:pic>
    </p:spTree>
    <p:extLst>
      <p:ext uri="{BB962C8B-B14F-4D97-AF65-F5344CB8AC3E}">
        <p14:creationId xmlns:p14="http://schemas.microsoft.com/office/powerpoint/2010/main" val="28468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78623-B51D-4FD4-6B44-33EC3A125C10}"/>
              </a:ext>
            </a:extLst>
          </p:cNvPr>
          <p:cNvSpPr>
            <a:spLocks noGrp="1"/>
          </p:cNvSpPr>
          <p:nvPr>
            <p:ph type="title"/>
          </p:nvPr>
        </p:nvSpPr>
        <p:spPr/>
        <p:txBody>
          <a:bodyPr>
            <a:noAutofit/>
          </a:bodyPr>
          <a:lstStyle/>
          <a:p>
            <a:pPr algn="ctr"/>
            <a:r>
              <a:rPr lang="el-GR" sz="3200" dirty="0"/>
              <a:t>Επεκτείνοντας τη διδακτική τριάδα πέρα από τη μελέτη της πρακτικής στην μελέτη της σκέψης του εκπαιδευτικού (</a:t>
            </a:r>
            <a:r>
              <a:rPr lang="en-US" sz="3200" dirty="0"/>
              <a:t>Potari et al. 2023)</a:t>
            </a:r>
            <a:endParaRPr lang="en-GR" sz="3200" dirty="0"/>
          </a:p>
        </p:txBody>
      </p:sp>
      <p:sp>
        <p:nvSpPr>
          <p:cNvPr id="3" name="Content Placeholder 2">
            <a:extLst>
              <a:ext uri="{FF2B5EF4-FFF2-40B4-BE49-F238E27FC236}">
                <a16:creationId xmlns:a16="http://schemas.microsoft.com/office/drawing/2014/main" id="{9DC6D10F-9899-58BE-D7ED-4D040D2B7DDD}"/>
              </a:ext>
            </a:extLst>
          </p:cNvPr>
          <p:cNvSpPr>
            <a:spLocks noGrp="1"/>
          </p:cNvSpPr>
          <p:nvPr>
            <p:ph idx="1"/>
          </p:nvPr>
        </p:nvSpPr>
        <p:spPr/>
        <p:txBody>
          <a:bodyPr/>
          <a:lstStyle/>
          <a:p>
            <a:r>
              <a:rPr lang="el-GR" dirty="0"/>
              <a:t>Συνδυασμός </a:t>
            </a:r>
            <a:r>
              <a:rPr lang="el-GR" dirty="0" err="1"/>
              <a:t>μίκρο</a:t>
            </a:r>
            <a:r>
              <a:rPr lang="el-GR" dirty="0"/>
              <a:t> και </a:t>
            </a:r>
            <a:r>
              <a:rPr lang="el-GR" dirty="0" err="1"/>
              <a:t>μάκρο</a:t>
            </a:r>
            <a:r>
              <a:rPr lang="el-GR" dirty="0"/>
              <a:t> ζητημάτων που αφορούν στη διδασκαλία (Διδακτική Τριάδα και Θεωρία της Δραστηριότητας)</a:t>
            </a:r>
            <a:endParaRPr lang="en-US" dirty="0"/>
          </a:p>
          <a:p>
            <a:r>
              <a:rPr lang="en-US" dirty="0"/>
              <a:t>M</a:t>
            </a:r>
            <a:r>
              <a:rPr lang="el-GR" dirty="0"/>
              <a:t>ας </a:t>
            </a:r>
            <a:r>
              <a:rPr lang="el-GR" dirty="0" err="1"/>
              <a:t>ενδιαφ</a:t>
            </a:r>
            <a:r>
              <a:rPr lang="en-US" dirty="0" err="1"/>
              <a:t>έ</a:t>
            </a:r>
            <a:r>
              <a:rPr lang="el-GR" dirty="0" err="1"/>
              <a:t>ρει</a:t>
            </a:r>
            <a:r>
              <a:rPr lang="el-GR" dirty="0"/>
              <a:t> το τι κάνει ο εκπαιδευτικός αλλά και το πως σκέφτεται πάνω σ αυτό – Δραστηριότητα της διδασκαλίας και μάθησης μέσα στο θεσμικό πλαίσιο, μέσα στην κοινωνία που αφορά την πολιτισμική – ιστορική γνώση (περιλαμβανομένης της γνώσης των μαθηματικών ) μέσα από τις προσωπικές τους εμπειρίες.</a:t>
            </a:r>
          </a:p>
          <a:p>
            <a:r>
              <a:rPr lang="el-GR" dirty="0"/>
              <a:t>Το κίνητρο του εκπαιδευτικού είναι να υποστηρίξει τους φοιτητές/</a:t>
            </a:r>
            <a:r>
              <a:rPr lang="el-GR" dirty="0" err="1"/>
              <a:t>τριες</a:t>
            </a:r>
            <a:r>
              <a:rPr lang="el-GR" dirty="0"/>
              <a:t> να μάθουν μαθηματικά στο πολύπλοκο πλαίσιο που η διδασκαλία λαμβάνει χώρα.</a:t>
            </a:r>
          </a:p>
        </p:txBody>
      </p:sp>
    </p:spTree>
    <p:extLst>
      <p:ext uri="{BB962C8B-B14F-4D97-AF65-F5344CB8AC3E}">
        <p14:creationId xmlns:p14="http://schemas.microsoft.com/office/powerpoint/2010/main" val="335892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6795</TotalTime>
  <Words>3497</Words>
  <Application>Microsoft Macintosh PowerPoint</Application>
  <PresentationFormat>Widescreen</PresentationFormat>
  <Paragraphs>188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Cambria Math</vt:lpstr>
      <vt:lpstr>Times New Roman</vt:lpstr>
      <vt:lpstr>Office Theme</vt:lpstr>
      <vt:lpstr>Η Μελέτη της Διδασκαλίας των Μαθηματικών στο Πανεπιστήμιο</vt:lpstr>
      <vt:lpstr>Δομή της παρουσίασης</vt:lpstr>
      <vt:lpstr>Έρευνα στη διδασκαλία και μάθηση στο Πανεπιστήμιο</vt:lpstr>
      <vt:lpstr>Μορφές διδασκαλίας στο Πανεπιστήμιο</vt:lpstr>
      <vt:lpstr>Μπορεί η διάλεξη να συναντά τις ανάγκες των φοιτητών;</vt:lpstr>
      <vt:lpstr>Η μελέτη της διδασκαλίας- Θεωρητικές και μεθοδολογικές οπτικές</vt:lpstr>
      <vt:lpstr>Διαστάσεις της διδασκαλίας στο Πανεπιστήμιο χρησιμοποιώντας τη Διδακτική Τριάδα</vt:lpstr>
      <vt:lpstr>H διδακτική τριάδα (ανάλυση της διδασκαλίας σε μικρο επίπεδο)</vt:lpstr>
      <vt:lpstr>Επεκτείνοντας τη διδακτική τριάδα πέρα από τη μελέτη της πρακτικής στην μελέτη της σκέψης του εκπαιδευτικού (Potari et al. 2023)</vt:lpstr>
      <vt:lpstr>Αντιθέσεις και Συγκρούσεις στο πλαίσιο της δραστηριότητας</vt:lpstr>
      <vt:lpstr>Παράδειγμα από Διδασκαλία στο Πανεπιστήμιο στο μάθημα του Απειροστικού Λογισμού (1ο έτος) (από την έρευνα των Petropoulou et al. 2020)</vt:lpstr>
      <vt:lpstr>Παράδειγμα από Διδασκαλία στο Πανεπιστήμιο στο μάθημα του Απειροστικού Λογισμού</vt:lpstr>
      <vt:lpstr>Παράδειγμα από Διδασκαλία στο Πανεπιστήμιο στο μάθημα του Απειροστικού Λογισμού</vt:lpstr>
      <vt:lpstr>Αντιθέσεις/συγκρούσεις που αντιμετωπίζει</vt:lpstr>
      <vt:lpstr>Ανάλυση με τη Διδακτική Τριάδα</vt:lpstr>
      <vt:lpstr>Η Διδακτική Τριάδα στο πλαίσιο της ευρύτερης δραστηριότητας του εκπαιδευτικού: Συγκρούσεις</vt:lpstr>
      <vt:lpstr>Τι σημαίνει η Διδακτική Τριάδα ως ένα κοινωνικο-πολιτισμικό εργαλείο;</vt:lpstr>
      <vt:lpstr>Ένα παράδειγμα (προσπάθεια) δημιουργίας καταστάσεων διερεύνησης στα «Θεμέλια της Μαθηματικής Ανάλυσης»</vt:lpstr>
      <vt:lpstr>Τι είναι διερευνητική μάθηση;</vt:lpstr>
      <vt:lpstr>Τι είναι διερευνητική μάθηση</vt:lpstr>
      <vt:lpstr>Τα τρία επίπεδα διερεύνησης της Jaworski (2019)</vt:lpstr>
      <vt:lpstr>Oι φοιτητές εμπλέκονται σε μαθηματική διερεύνηση μέσα από τις διδακτικές δράσεις του εκπαιδευτικού</vt:lpstr>
      <vt:lpstr>Oι φοιτητές εμπλέκονται σε μαθηματική διερεύνηση μέσα από τις διδακτικές δράσεις του εκπαιδευτικού</vt:lpstr>
      <vt:lpstr>Oι φοιτητές εμπλέκονται σε μαθηματική διερεύνηση μέσα από τις διδακτικές δράσεις του εκπαιδευτικού</vt:lpstr>
      <vt:lpstr>Οι εκπαιδευτικοί εμπλέκονται σε διερεύνηση των διδακτικών τους ενεργειών και την επίδραση στους φοιτητές</vt:lpstr>
      <vt:lpstr>Οι εκπαιδευτικοί/ερευνητές συνεργάζονται, αναλύουν φαινόμενα γύρω από την πρακτική τους και θεωρητικοποιούν.</vt:lpstr>
      <vt:lpstr>Κάποια παραδείγματα αντιθέσεων</vt:lpstr>
      <vt:lpstr>Σκέψεις</vt:lpstr>
      <vt:lpstr>PowerPoint Presentation</vt:lpstr>
      <vt:lpstr>Αναφορές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Despina Potari</dc:creator>
  <cp:lastModifiedBy>Despina Potari</cp:lastModifiedBy>
  <cp:revision>81</cp:revision>
  <dcterms:created xsi:type="dcterms:W3CDTF">2023-12-01T22:01:24Z</dcterms:created>
  <dcterms:modified xsi:type="dcterms:W3CDTF">2023-12-06T15:17:16Z</dcterms:modified>
</cp:coreProperties>
</file>