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0" r:id="rId2"/>
    <p:sldId id="273" r:id="rId3"/>
    <p:sldId id="281" r:id="rId4"/>
    <p:sldId id="282" r:id="rId5"/>
    <p:sldId id="283" r:id="rId6"/>
    <p:sldId id="301" r:id="rId7"/>
    <p:sldId id="284" r:id="rId8"/>
    <p:sldId id="302" r:id="rId9"/>
    <p:sldId id="267" r:id="rId10"/>
    <p:sldId id="289" r:id="rId11"/>
    <p:sldId id="299" r:id="rId12"/>
    <p:sldId id="287" r:id="rId13"/>
    <p:sldId id="296" r:id="rId14"/>
    <p:sldId id="295" r:id="rId15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06" autoAdjust="0"/>
  </p:normalViewPr>
  <p:slideViewPr>
    <p:cSldViewPr snapToGrid="0">
      <p:cViewPr varScale="1">
        <p:scale>
          <a:sx n="70" d="100"/>
          <a:sy n="70" d="100"/>
        </p:scale>
        <p:origin x="64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022E84-3EBC-4387-96FB-CC8B021DF162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D8044-FC28-4D84-BAC3-0F9910BEB31B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560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6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422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Ήλιος που ανατέλλει από πράσινους λόφ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Εναλλακτικό 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EB1A8E-A1A4-49A3-849C-3792AFD2518D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B4B81-3108-4234-9D28-1ED557CD8B74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9A74A3-2542-41D5-BA40-CA02FBE196C6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5529D1-7670-4B86-ACFC-E7EA320B8D1E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43CEC0-583A-40E2-BCB0-C3E9D703094E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Ορθογώνιο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58F35-2389-4731-B2F4-1D1195DD74FC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Εναλλακτική 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3D22F85-10D3-445C-A88E-1608B6112CED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EA655-F897-4605-8447-110D8E3FF9B1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8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ημερομηνίας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6BE9E-13F1-4345-840A-7A85BFD7317B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ABB8D-63C9-4EF7-B291-0E80D50A9EA9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2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590C5BC-35AC-4830-80F0-655B51D9A48E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9E066-9B69-4469-9D55-BBBB2CF515CF}" type="datetime1">
              <a:rPr lang="el-GR" smtClean="0"/>
              <a:t>13/1/2023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smtClean="0"/>
              <a:t>Επεξεργασία στυλ υποδείγματος κειμένου</a:t>
            </a:r>
          </a:p>
          <a:p>
            <a:pPr lvl="1" rtl="0"/>
            <a:r>
              <a:rPr lang="el-GR" noProof="0" dirty="0" smtClean="0"/>
              <a:t>Δεύτερου </a:t>
            </a:r>
            <a:r>
              <a:rPr lang="el-GR" noProof="0" dirty="0"/>
              <a:t>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7" name="Ορθογώνιο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8" name="Ορθογώνιο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4" name="Σύμβολο κράτησης θέσης ημερομηνίας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499CF124-3322-47CA-B049-F5B1B6B89A4D}" type="datetime1">
              <a:rPr lang="el-GR" noProof="0" smtClean="0"/>
              <a:t>13/1/2023</a:t>
            </a:fld>
            <a:endParaRPr lang="el-GR" noProof="0" dirty="0"/>
          </a:p>
        </p:txBody>
      </p:sp>
      <p:sp>
        <p:nvSpPr>
          <p:cNvPr id="6" name="Σύμβολο κράτησης αριθμού διαφάνειας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15451" y="518615"/>
            <a:ext cx="4271749" cy="3347521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Τα νέα Προγράμματα Σπουδών για τα Μαθηματικά: προκλήσεις και διλήμματα για την εξέλιξη της ελληνικής μαθηματικής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εκπαίδευσης</a:t>
            </a:r>
            <a:endParaRPr lang="el-GR" sz="2800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14514"/>
          <a:stretch>
            <a:fillRect/>
          </a:stretch>
        </p:blipFill>
        <p:spPr>
          <a:xfrm>
            <a:off x="41275" y="0"/>
            <a:ext cx="7300913" cy="68580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23214" y="4464776"/>
            <a:ext cx="3200400" cy="1158104"/>
          </a:xfrm>
        </p:spPr>
        <p:txBody>
          <a:bodyPr>
            <a:normAutofit/>
          </a:bodyPr>
          <a:lstStyle/>
          <a:p>
            <a:r>
              <a:rPr lang="el-GR" sz="2000" dirty="0"/>
              <a:t>Χαράλαμπος </a:t>
            </a:r>
            <a:r>
              <a:rPr lang="el-GR" sz="2000" dirty="0" err="1" smtClean="0"/>
              <a:t>Σακονίδης</a:t>
            </a:r>
            <a:endParaRPr lang="el-GR" sz="2000" dirty="0" smtClean="0"/>
          </a:p>
          <a:p>
            <a:r>
              <a:rPr lang="el-GR" sz="2000" dirty="0" smtClean="0"/>
              <a:t>ΔΠΘ/ΠΤΔΕ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370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46" y="1296538"/>
            <a:ext cx="9703558" cy="513155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241946" y="569362"/>
            <a:ext cx="9853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ΠΜΑ: Κατανομή ανά θεματική, γνωστική διάσταση, τάξη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776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832513" y="501127"/>
            <a:ext cx="1100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Κοινωνικο-πολιτισμικές &amp; Κοινωνικο-συναισθηματικές πρακτικές</a:t>
            </a:r>
            <a:endParaRPr lang="el-GR" sz="2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06" y="1197670"/>
            <a:ext cx="880338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928048"/>
            <a:ext cx="9509760" cy="772736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Προκλήσεις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διλήμματα: </a:t>
            </a:r>
            <a:b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εκπαιδευτική πράξη/ διδασκαλία</a:t>
            </a:r>
            <a:endParaRPr lang="el-GR" sz="32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z="2400" dirty="0"/>
              <a:t>Διάκριση </a:t>
            </a:r>
            <a:r>
              <a:rPr lang="el-GR" altLang="en-US" sz="2400" b="1" dirty="0"/>
              <a:t>μαθηματικού έργου </a:t>
            </a:r>
            <a:r>
              <a:rPr lang="el-GR" altLang="en-US" sz="2400" dirty="0"/>
              <a:t>&amp; </a:t>
            </a:r>
            <a:r>
              <a:rPr lang="el-GR" altLang="en-US" sz="2400" b="1" dirty="0"/>
              <a:t>μαθηματικής δραστηριότητας</a:t>
            </a:r>
          </a:p>
          <a:p>
            <a:r>
              <a:rPr lang="el-GR" altLang="en-US" sz="2400" dirty="0"/>
              <a:t>Επιλογή </a:t>
            </a:r>
            <a:r>
              <a:rPr lang="el-GR" altLang="en-US" sz="2400" b="1" dirty="0"/>
              <a:t>μαθηματικών έργων </a:t>
            </a:r>
            <a:r>
              <a:rPr lang="el-GR" altLang="en-US" sz="2400" dirty="0"/>
              <a:t>που να συνδέονται με τις μαθηματικές πρακτικές (υψηλές γνωστικές απαιτήσεις, πραγματικά/αυθεντικά πλαίσια, μαθηματικές διεργασίες/πρακτικές)</a:t>
            </a:r>
          </a:p>
          <a:p>
            <a:r>
              <a:rPr lang="el-GR" altLang="en-US" sz="2400" dirty="0"/>
              <a:t>Διαχείριση της </a:t>
            </a:r>
            <a:r>
              <a:rPr lang="el-GR" altLang="en-US" sz="2400" b="1" dirty="0"/>
              <a:t>μαθηματικής δραστηριότητας</a:t>
            </a:r>
            <a:r>
              <a:rPr lang="el-GR" altLang="en-US" sz="2400" dirty="0"/>
              <a:t> στην </a:t>
            </a:r>
            <a:r>
              <a:rPr lang="el-GR" altLang="en-US" sz="2400" dirty="0" smtClean="0"/>
              <a:t>τάξη</a:t>
            </a:r>
          </a:p>
          <a:p>
            <a:r>
              <a:rPr lang="el-GR" altLang="en-US" sz="2400" dirty="0" smtClean="0"/>
              <a:t>Έμφαση </a:t>
            </a:r>
            <a:r>
              <a:rPr lang="el-GR" altLang="en-US" sz="2400" dirty="0"/>
              <a:t>στις </a:t>
            </a:r>
            <a:r>
              <a:rPr lang="el-GR" altLang="en-US" sz="2400" b="1" dirty="0"/>
              <a:t>διδακτικές </a:t>
            </a:r>
            <a:r>
              <a:rPr lang="el-GR" altLang="en-US" sz="2400" b="1" dirty="0" smtClean="0"/>
              <a:t>πρακτικές</a:t>
            </a:r>
            <a:r>
              <a:rPr lang="en-GB" altLang="en-US" sz="2400" b="1" dirty="0" smtClean="0"/>
              <a:t> </a:t>
            </a:r>
            <a:r>
              <a:rPr lang="en-GB" altLang="en-US" sz="2400" dirty="0" smtClean="0"/>
              <a:t>(</a:t>
            </a:r>
            <a:r>
              <a:rPr lang="el-GR" altLang="en-US" sz="2400" dirty="0" smtClean="0"/>
              <a:t>διαχείριση λάθους, διατύπωση ερωτήσεων, διαχείριση της μαθηματικής επικοινωνίας…)</a:t>
            </a:r>
            <a:endParaRPr lang="el-GR" altLang="en-US" sz="2400" b="1" dirty="0"/>
          </a:p>
          <a:p>
            <a:r>
              <a:rPr lang="el-GR" sz="2400" dirty="0"/>
              <a:t>Η διαμόρφωση </a:t>
            </a:r>
            <a:r>
              <a:rPr lang="el-GR" sz="2400" b="1" dirty="0"/>
              <a:t>συμπεριληπτικής κουλτούρας </a:t>
            </a:r>
            <a:r>
              <a:rPr lang="el-GR" sz="2400" b="1" dirty="0" smtClean="0"/>
              <a:t>μάθησης </a:t>
            </a:r>
            <a:r>
              <a:rPr lang="el-GR" sz="2400" dirty="0" smtClean="0"/>
              <a:t>&amp; η ένταξη </a:t>
            </a:r>
            <a:r>
              <a:rPr lang="el-GR" sz="2400" dirty="0"/>
              <a:t>στοιχείων της πολιτισμικής κουλτούρας των μαθητών</a:t>
            </a:r>
          </a:p>
          <a:p>
            <a:r>
              <a:rPr lang="el-GR" altLang="en-US" sz="2400" b="1" dirty="0" smtClean="0"/>
              <a:t>Αξιολόγηση </a:t>
            </a:r>
            <a:r>
              <a:rPr lang="el-GR" altLang="en-US" sz="2400" b="1" dirty="0"/>
              <a:t>για </a:t>
            </a:r>
            <a:r>
              <a:rPr lang="el-GR" altLang="en-US" sz="2400" b="1" dirty="0" smtClean="0"/>
              <a:t>μάθηση </a:t>
            </a:r>
            <a:endParaRPr lang="en-US" altLang="en-US" sz="2400" b="1" dirty="0"/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25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3200" b="1" dirty="0" err="1" smtClean="0">
                <a:solidFill>
                  <a:srgbClr val="0070C0"/>
                </a:solidFill>
              </a:rPr>
              <a:t>Αναστοχασμός</a:t>
            </a:r>
            <a:r>
              <a:rPr lang="el-GR" sz="3200" b="1" dirty="0" smtClean="0">
                <a:solidFill>
                  <a:srgbClr val="0070C0"/>
                </a:solidFill>
              </a:rPr>
              <a:t> …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/>
              <a:t>Η πολυπλοκότητα του εγχειρήματος</a:t>
            </a:r>
          </a:p>
          <a:p>
            <a:r>
              <a:rPr lang="el-GR" sz="2600" dirty="0"/>
              <a:t>Η δυσκολία αλλά και η αναγκαιότητα </a:t>
            </a:r>
            <a:r>
              <a:rPr lang="el-GR" sz="2600" dirty="0" smtClean="0"/>
              <a:t>υιοθέτηση της </a:t>
            </a:r>
            <a:r>
              <a:rPr lang="el-GR" sz="2600" b="1" dirty="0"/>
              <a:t>συνεργατικής </a:t>
            </a:r>
            <a:r>
              <a:rPr lang="el-GR" sz="2600" b="1" dirty="0" smtClean="0"/>
              <a:t>δράσης </a:t>
            </a:r>
            <a:r>
              <a:rPr lang="el-GR" sz="2600" dirty="0" smtClean="0"/>
              <a:t>(στην τάξη και την επαγγελματική ανάπτυξη)</a:t>
            </a:r>
            <a:endParaRPr lang="el-GR" sz="2600" dirty="0"/>
          </a:p>
          <a:p>
            <a:r>
              <a:rPr lang="el-GR" sz="2600" dirty="0" smtClean="0"/>
              <a:t>Η κρισιμότητα:</a:t>
            </a:r>
          </a:p>
          <a:p>
            <a:pPr lvl="1"/>
            <a:r>
              <a:rPr lang="el-GR" sz="2600" dirty="0" smtClean="0"/>
              <a:t>του </a:t>
            </a:r>
            <a:r>
              <a:rPr lang="el-GR" sz="2600" b="1" dirty="0"/>
              <a:t>διδακτικού μετασχηματισμού </a:t>
            </a:r>
            <a:endParaRPr lang="el-GR" sz="2600" dirty="0" smtClean="0"/>
          </a:p>
          <a:p>
            <a:pPr lvl="1"/>
            <a:r>
              <a:rPr lang="el-GR" sz="2600" dirty="0" smtClean="0"/>
              <a:t>της </a:t>
            </a:r>
            <a:r>
              <a:rPr lang="el-GR" sz="2600" b="1" dirty="0" smtClean="0"/>
              <a:t>επαγγελματικής </a:t>
            </a:r>
            <a:r>
              <a:rPr lang="el-GR" sz="2600" b="1" dirty="0"/>
              <a:t>ανάπτυξης των </a:t>
            </a:r>
            <a:r>
              <a:rPr lang="el-GR" sz="2600" b="1" dirty="0" smtClean="0"/>
              <a:t>εκπαιδευτικών</a:t>
            </a:r>
          </a:p>
          <a:p>
            <a:pPr lvl="1"/>
            <a:r>
              <a:rPr lang="el-GR" sz="2600" dirty="0"/>
              <a:t>τ</a:t>
            </a:r>
            <a:r>
              <a:rPr lang="el-GR" sz="2600" dirty="0" smtClean="0"/>
              <a:t>ης ανάπτυξης κατάλληλου </a:t>
            </a:r>
            <a:r>
              <a:rPr lang="el-GR" sz="2600" b="1" dirty="0" smtClean="0"/>
              <a:t>εκπαιδευτικού υλικού</a:t>
            </a:r>
          </a:p>
          <a:p>
            <a:pPr lvl="1"/>
            <a:r>
              <a:rPr lang="el-GR" sz="2600" dirty="0" smtClean="0"/>
              <a:t>της </a:t>
            </a:r>
            <a:r>
              <a:rPr lang="el-GR" sz="2600" b="1" dirty="0"/>
              <a:t>πιλοτικής εφαρμογής</a:t>
            </a:r>
          </a:p>
          <a:p>
            <a:pPr marL="45720" indent="0">
              <a:buNone/>
            </a:pPr>
            <a:r>
              <a:rPr lang="el-GR" sz="2600" dirty="0" smtClean="0"/>
              <a:t>……..</a:t>
            </a:r>
            <a:endParaRPr lang="el-GR" sz="2600" dirty="0"/>
          </a:p>
          <a:p>
            <a:endParaRPr lang="el-GR" sz="2400" dirty="0"/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0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658976" cy="1233424"/>
          </a:xfrm>
        </p:spPr>
        <p:txBody>
          <a:bodyPr>
            <a:normAutofit/>
          </a:bodyPr>
          <a:lstStyle/>
          <a:p>
            <a:pPr algn="r"/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Μακροπρόθεσμα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3200" b="1" dirty="0" smtClean="0">
                <a:solidFill>
                  <a:srgbClr val="0070C0"/>
                </a:solidFill>
              </a:rPr>
              <a:t>ο </a:t>
            </a:r>
            <a:r>
              <a:rPr lang="el-GR" sz="3200" b="1" dirty="0">
                <a:solidFill>
                  <a:srgbClr val="0070C0"/>
                </a:solidFill>
              </a:rPr>
              <a:t>μαθηματικά εγγράμματος πολίτης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7546" y="1901952"/>
            <a:ext cx="10672550" cy="4127627"/>
          </a:xfrm>
        </p:spPr>
        <p:txBody>
          <a:bodyPr/>
          <a:lstStyle/>
          <a:p>
            <a:pPr marL="45720" indent="0">
              <a:buNone/>
            </a:pPr>
            <a:r>
              <a:rPr lang="el-GR" sz="2400" b="1" i="1" dirty="0"/>
              <a:t>Μαθηματικός </a:t>
            </a:r>
            <a:r>
              <a:rPr lang="el-GR" sz="2400" b="1" i="1" dirty="0" err="1"/>
              <a:t>γραμματισμός</a:t>
            </a:r>
            <a:endParaRPr lang="el-GR" sz="2400" b="1" i="1" dirty="0"/>
          </a:p>
          <a:p>
            <a:pPr marL="45720" indent="0">
              <a:buNone/>
            </a:pPr>
            <a:r>
              <a:rPr lang="el-GR" sz="2400" dirty="0"/>
              <a:t>Η ‘ικανότητα’ ενός ατόμου να διατυπώνει, να χρησιμοποιεί και να ερμηνεύει τα μαθηματικά σε μια ποικιλία πλαισίων</a:t>
            </a:r>
            <a:r>
              <a:rPr lang="en-GB" sz="2400" dirty="0"/>
              <a:t>…</a:t>
            </a:r>
            <a:r>
              <a:rPr lang="el-GR" sz="2400" dirty="0"/>
              <a:t> Να προβαίνουν σε καλά τεκμηριωμένες κρίσεις και αποφάσεις που απαιτούνται από πολίτες που είναι ενεργοί, σκέφτονται εποικοδομητικά, διερευνούν και </a:t>
            </a:r>
            <a:r>
              <a:rPr lang="el-GR" sz="2400" dirty="0" err="1"/>
              <a:t>αναστοχάζονται</a:t>
            </a:r>
            <a:r>
              <a:rPr lang="el-GR" sz="2400" dirty="0"/>
              <a:t>» (</a:t>
            </a:r>
            <a:r>
              <a:rPr lang="en-GB" sz="2400" dirty="0"/>
              <a:t>PISA</a:t>
            </a:r>
            <a:r>
              <a:rPr lang="el-GR" sz="2400" dirty="0"/>
              <a:t> 2012).</a:t>
            </a:r>
          </a:p>
          <a:p>
            <a:pPr marL="45720" indent="0">
              <a:buNone/>
            </a:pPr>
            <a:r>
              <a:rPr lang="el-GR" sz="2400" b="1" i="1" dirty="0"/>
              <a:t>Κριτικός μαθηματικός </a:t>
            </a:r>
            <a:r>
              <a:rPr lang="el-GR" sz="2400" b="1" i="1" dirty="0" err="1"/>
              <a:t>γραμματισμός</a:t>
            </a:r>
            <a:endParaRPr lang="en-GB" sz="2400" b="1" i="1" dirty="0"/>
          </a:p>
          <a:p>
            <a:pPr marL="45720" indent="0" algn="just">
              <a:buNone/>
            </a:pPr>
            <a:r>
              <a:rPr lang="el-GR" sz="2400" dirty="0"/>
              <a:t>Αφορά, επιπλέον, την ικανότητα αξιοποίησης των μαθηματικών ως εργαλείου για την αμφισβήτηση, την κριτική και την αλλαγή του ‘κόσμου’ (</a:t>
            </a:r>
            <a:r>
              <a:rPr lang="el-GR" sz="2400" dirty="0" err="1"/>
              <a:t>Aguirre</a:t>
            </a:r>
            <a:r>
              <a:rPr lang="el-GR" sz="2400" dirty="0"/>
              <a:t> &amp; </a:t>
            </a:r>
            <a:r>
              <a:rPr lang="el-GR" sz="2400" dirty="0" err="1"/>
              <a:t>del</a:t>
            </a:r>
            <a:r>
              <a:rPr lang="el-GR" sz="2400" dirty="0"/>
              <a:t> </a:t>
            </a:r>
            <a:r>
              <a:rPr lang="el-GR" sz="2400" dirty="0" err="1"/>
              <a:t>Rosario</a:t>
            </a:r>
            <a:r>
              <a:rPr lang="el-GR" sz="2400" dirty="0"/>
              <a:t> </a:t>
            </a:r>
            <a:r>
              <a:rPr lang="el-GR" sz="2400" dirty="0" err="1"/>
              <a:t>Zavala</a:t>
            </a:r>
            <a:r>
              <a:rPr lang="el-GR" sz="2400" dirty="0"/>
              <a:t>, 2013)</a:t>
            </a:r>
            <a:endParaRPr lang="el-GR" sz="2400" b="1" i="1" dirty="0"/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6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341120" y="668740"/>
            <a:ext cx="9509760" cy="750627"/>
          </a:xfrm>
        </p:spPr>
        <p:txBody>
          <a:bodyPr rtlCol="0">
            <a:normAutofit/>
          </a:bodyPr>
          <a:lstStyle/>
          <a:p>
            <a:pPr algn="r"/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Νέο ΠΣ 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τα </a:t>
            </a:r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μαθηματικά: αρχές &amp; προσδοκίες</a:t>
            </a:r>
            <a:endParaRPr lang="el-GR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73457" y="2047164"/>
            <a:ext cx="10194877" cy="3384645"/>
          </a:xfrm>
        </p:spPr>
        <p:txBody>
          <a:bodyPr rtlCol="0">
            <a:norm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400" dirty="0" smtClean="0"/>
              <a:t>Να </a:t>
            </a:r>
            <a:r>
              <a:rPr lang="el-GR" sz="2400" dirty="0"/>
              <a:t>υποστηρίξει </a:t>
            </a:r>
            <a:r>
              <a:rPr lang="el-GR" sz="2400" b="1" dirty="0"/>
              <a:t>όλους</a:t>
            </a:r>
            <a:r>
              <a:rPr lang="el-GR" sz="2400" dirty="0"/>
              <a:t> τους μαθητές να αναπτύξουν </a:t>
            </a:r>
            <a:r>
              <a:rPr lang="el-GR" sz="2400" b="1" dirty="0"/>
              <a:t>θετική ταυτότητα </a:t>
            </a:r>
            <a:r>
              <a:rPr lang="el-GR" sz="2400" dirty="0"/>
              <a:t>ως </a:t>
            </a:r>
            <a:r>
              <a:rPr lang="el-GR" sz="2400" b="1" dirty="0"/>
              <a:t>μαθητές των μαθηματικών, </a:t>
            </a:r>
            <a:r>
              <a:rPr lang="el-GR" sz="2400" dirty="0"/>
              <a:t>να θεωρήσουν τον εαυτό τους </a:t>
            </a:r>
            <a:r>
              <a:rPr lang="el-GR" sz="2400" b="1" dirty="0"/>
              <a:t>μαθηματικά </a:t>
            </a:r>
            <a:r>
              <a:rPr lang="el-GR" sz="2400" b="1" dirty="0" smtClean="0"/>
              <a:t>ικανό</a:t>
            </a:r>
            <a:r>
              <a:rPr lang="el-GR" sz="2400" dirty="0" smtClean="0"/>
              <a:t> </a:t>
            </a:r>
            <a:r>
              <a:rPr lang="el-GR" sz="2400" dirty="0"/>
              <a:t>να </a:t>
            </a:r>
            <a:r>
              <a:rPr lang="el-GR" sz="2400" b="1" dirty="0"/>
              <a:t>χρησιμοποιούν τα μαθηματικά για να κατανοούν τον κόσμο </a:t>
            </a:r>
            <a:r>
              <a:rPr lang="el-GR" sz="2400" dirty="0"/>
              <a:t>και να </a:t>
            </a:r>
            <a:r>
              <a:rPr lang="el-GR" sz="2400" b="1" dirty="0"/>
              <a:t>λαμβάνουν κρίσιμες αποφάσεις </a:t>
            </a:r>
            <a:r>
              <a:rPr lang="el-GR" sz="2400" dirty="0"/>
              <a:t>που βασίζονται σε μαθηματικά ορθές αρχές και διαδικασίες.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600496"/>
            <a:ext cx="9509760" cy="772736"/>
          </a:xfrm>
        </p:spPr>
        <p:txBody>
          <a:bodyPr>
            <a:normAutofit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Οδηγοί/Πόροι ανάπτυξης του ΠΣ στο ΔΣ</a:t>
            </a:r>
            <a:endParaRPr lang="el-GR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1120" y="1828796"/>
            <a:ext cx="9727214" cy="447647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Διεθνή και εθνικά επιστημονικά/ερευνητικά δεδομένα 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Διεθνείς πρακτικές ανάπτυξης νέων ΠΣ για τα μαθηματικά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Προηγούμενα ΠΣ (2003, 2011)/ συνέχεια &amp; μετάβαση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Λειτουργική αξιοποίηση των ψηφιακών τεχνολογιών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Ιδιαιτερότητες του εκπαιδευτικού πλαισίου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πρόσφατο ‘τοπίο κρίσεων’ 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Διδακτικός μετασχηματισμός/ Διδακτική πράξη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Αποδυνάμωση της εξάρτησης από τα σχολικά εγχειρίδια </a:t>
            </a:r>
          </a:p>
        </p:txBody>
      </p:sp>
    </p:spTree>
    <p:extLst>
      <p:ext uri="{BB962C8B-B14F-4D97-AF65-F5344CB8AC3E}">
        <p14:creationId xmlns:p14="http://schemas.microsoft.com/office/powerpoint/2010/main" val="20524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846160"/>
            <a:ext cx="9509760" cy="854623"/>
          </a:xfrm>
        </p:spPr>
        <p:txBody>
          <a:bodyPr>
            <a:normAutofit fontScale="90000"/>
          </a:bodyPr>
          <a:lstStyle/>
          <a:p>
            <a:pPr algn="r"/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Κρίσιμες συνιστώσες ανάπτυξης του νέου ΠΣ: προκλήσεις &amp; διλήμματα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l-GR" sz="2400" dirty="0" smtClean="0"/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Μαθηματικό </a:t>
            </a:r>
            <a:r>
              <a:rPr lang="el-GR" sz="2400" dirty="0"/>
              <a:t>περιεχόμενο (μαθηματική </a:t>
            </a:r>
            <a:r>
              <a:rPr lang="el-GR" sz="2400" dirty="0" err="1" smtClean="0"/>
              <a:t>γνώ</a:t>
            </a:r>
            <a:r>
              <a:rPr lang="en-US" sz="2400" dirty="0" smtClean="0"/>
              <a:t>σ</a:t>
            </a:r>
            <a:r>
              <a:rPr lang="el-GR" sz="2400" dirty="0"/>
              <a:t>η)</a:t>
            </a:r>
            <a:r>
              <a:rPr lang="en-US" sz="2400" dirty="0"/>
              <a:t> </a:t>
            </a:r>
            <a:endParaRPr lang="el-GR" sz="2400" dirty="0"/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 smtClean="0"/>
              <a:t> Περιβάλλοντα μάθησης, μαθητής και μαθησιακή διαδικασία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 smtClean="0"/>
              <a:t>Διδακτική πλαισίωση και διδακτικός μετασχηματισμό</a:t>
            </a:r>
          </a:p>
        </p:txBody>
      </p:sp>
    </p:spTree>
    <p:extLst>
      <p:ext uri="{BB962C8B-B14F-4D97-AF65-F5344CB8AC3E}">
        <p14:creationId xmlns:p14="http://schemas.microsoft.com/office/powerpoint/2010/main" val="14349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696036"/>
            <a:ext cx="9509760" cy="868268"/>
          </a:xfrm>
        </p:spPr>
        <p:txBody>
          <a:bodyPr>
            <a:normAutofit fontScale="90000"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Προκλήσεις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διλήμματα:</a:t>
            </a:r>
            <a:r>
              <a:rPr lang="el-G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μαθηματικό περιεχόμενο (γνώση</a:t>
            </a:r>
            <a:r>
              <a:rPr lang="el-GR" sz="3200" b="1" dirty="0" smtClean="0">
                <a:solidFill>
                  <a:srgbClr val="0070C0"/>
                </a:solidFill>
              </a:rPr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1120" y="2156345"/>
            <a:ext cx="9509760" cy="387323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Μεταβάσεις</a:t>
            </a:r>
          </a:p>
          <a:p>
            <a:pPr marL="45720" indent="0">
              <a:buNone/>
            </a:pPr>
            <a:r>
              <a:rPr lang="el-GR" sz="2400" dirty="0"/>
              <a:t>	</a:t>
            </a:r>
            <a:r>
              <a:rPr lang="el-GR" sz="2400" dirty="0" smtClean="0"/>
              <a:t>προσχολική </a:t>
            </a:r>
            <a:r>
              <a:rPr lang="el-GR" sz="2400" dirty="0"/>
              <a:t>	</a:t>
            </a:r>
            <a:r>
              <a:rPr lang="el-GR" sz="2400" dirty="0" smtClean="0"/>
              <a:t>	</a:t>
            </a:r>
            <a:r>
              <a:rPr lang="el-GR" sz="2400" dirty="0" err="1" smtClean="0"/>
              <a:t>Αθμια</a:t>
            </a:r>
            <a:r>
              <a:rPr lang="el-GR" sz="2400" dirty="0" smtClean="0"/>
              <a:t> </a:t>
            </a:r>
            <a:r>
              <a:rPr lang="el-GR" sz="2400" dirty="0" err="1" smtClean="0"/>
              <a:t>εκπση</a:t>
            </a:r>
            <a:r>
              <a:rPr lang="el-GR" sz="2400" dirty="0" smtClean="0"/>
              <a:t> </a:t>
            </a:r>
            <a:r>
              <a:rPr lang="el-GR" sz="2400" dirty="0"/>
              <a:t>	</a:t>
            </a:r>
            <a:r>
              <a:rPr lang="el-GR" sz="2400" dirty="0" smtClean="0"/>
              <a:t>   	</a:t>
            </a:r>
            <a:r>
              <a:rPr lang="el-GR" sz="2400" dirty="0" err="1" smtClean="0"/>
              <a:t>Βθμια</a:t>
            </a:r>
            <a:r>
              <a:rPr lang="el-GR" sz="2400" dirty="0" smtClean="0"/>
              <a:t> </a:t>
            </a:r>
            <a:r>
              <a:rPr lang="el-GR" sz="2400" dirty="0" err="1" smtClean="0"/>
              <a:t>εκπση</a:t>
            </a:r>
            <a:r>
              <a:rPr lang="el-GR" sz="2400" dirty="0" smtClean="0"/>
              <a:t>	</a:t>
            </a:r>
            <a:endParaRPr lang="el-GR" sz="2400" dirty="0"/>
          </a:p>
          <a:p>
            <a:r>
              <a:rPr lang="el-GR" sz="2400" dirty="0"/>
              <a:t>Συγκρότηση ‘μαθηματικών θεμελίων’ (</a:t>
            </a:r>
            <a:r>
              <a:rPr lang="en-GB" sz="2400" dirty="0"/>
              <a:t>mathematics knowledge base</a:t>
            </a:r>
            <a:r>
              <a:rPr lang="el-GR" sz="2400" dirty="0"/>
              <a:t>)</a:t>
            </a:r>
          </a:p>
          <a:p>
            <a:r>
              <a:rPr lang="el-GR" sz="2400" dirty="0" smtClean="0"/>
              <a:t>Θεματικές ενότητες: </a:t>
            </a:r>
          </a:p>
          <a:p>
            <a:pPr lvl="1"/>
            <a:r>
              <a:rPr lang="el-GR" sz="2200" i="1" dirty="0" smtClean="0"/>
              <a:t>αριθμός-άλγεβρα-ανάλυση</a:t>
            </a:r>
          </a:p>
          <a:p>
            <a:pPr lvl="1"/>
            <a:r>
              <a:rPr lang="el-GR" sz="2200" i="1" dirty="0" smtClean="0"/>
              <a:t>γεωμετρία-μέτρηση-αναλυτική γεωμετρία</a:t>
            </a:r>
          </a:p>
          <a:p>
            <a:pPr lvl="1"/>
            <a:r>
              <a:rPr lang="el-GR" sz="2200" i="1" dirty="0" smtClean="0"/>
              <a:t>στοχαστικά μαθηματικά</a:t>
            </a:r>
            <a:endParaRPr lang="el-GR" sz="2200" i="1" dirty="0"/>
          </a:p>
        </p:txBody>
      </p:sp>
      <p:sp>
        <p:nvSpPr>
          <p:cNvPr id="6" name="Δεξί βέλος 5"/>
          <p:cNvSpPr/>
          <p:nvPr/>
        </p:nvSpPr>
        <p:spPr>
          <a:xfrm>
            <a:off x="4312693" y="2825087"/>
            <a:ext cx="518614" cy="25930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ί βέλος 6"/>
          <p:cNvSpPr/>
          <p:nvPr/>
        </p:nvSpPr>
        <p:spPr>
          <a:xfrm>
            <a:off x="7063172" y="2825087"/>
            <a:ext cx="518614" cy="259307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9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Μαθηματικό περιεχόμενο: </a:t>
            </a:r>
            <a:r>
              <a:rPr lang="el-GR" sz="3200" b="1" dirty="0" smtClean="0">
                <a:solidFill>
                  <a:srgbClr val="00B0F0"/>
                </a:solidFill>
              </a:rPr>
              <a:t>μετατοπίσεις</a:t>
            </a:r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(καινοτομίες;)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1812" y="1901952"/>
            <a:ext cx="9918283" cy="41276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‘</a:t>
            </a:r>
            <a:r>
              <a:rPr lang="el-GR" sz="2400" b="1" dirty="0" smtClean="0"/>
              <a:t>Επιστημολογικό νοικοκύρεμα</a:t>
            </a:r>
            <a:r>
              <a:rPr lang="el-GR" sz="2400" dirty="0" smtClean="0"/>
              <a:t>’ (ανάδειξη </a:t>
            </a:r>
            <a:r>
              <a:rPr lang="el-GR" sz="2400" dirty="0"/>
              <a:t>δομικών και εννοιολογικών στοιχείων της μαθηματικής </a:t>
            </a:r>
            <a:r>
              <a:rPr lang="el-GR" sz="2400" dirty="0" smtClean="0"/>
              <a:t>γνώσης και βασικών μαθηματικών διεργασιών και πρακτικών)</a:t>
            </a:r>
            <a:endParaRPr lang="el-GR" sz="2400" dirty="0"/>
          </a:p>
          <a:p>
            <a:r>
              <a:rPr lang="el-GR" sz="2400" dirty="0" smtClean="0"/>
              <a:t>Υποστήριξη της ανάπτυξης της </a:t>
            </a:r>
            <a:r>
              <a:rPr lang="el-GR" sz="2400" b="1" dirty="0" smtClean="0"/>
              <a:t>αλγεβρικής σκέψης </a:t>
            </a:r>
            <a:r>
              <a:rPr lang="el-GR" sz="2400" dirty="0" smtClean="0"/>
              <a:t>από το ΔΣ</a:t>
            </a:r>
          </a:p>
          <a:p>
            <a:r>
              <a:rPr lang="el-GR" sz="2400" dirty="0" smtClean="0"/>
              <a:t>Αναβάθμιση του ‘</a:t>
            </a:r>
            <a:r>
              <a:rPr lang="el-GR" sz="2400" b="1" dirty="0" smtClean="0"/>
              <a:t>γεωμετρικού λογισμού</a:t>
            </a:r>
            <a:r>
              <a:rPr lang="el-GR" sz="2400" dirty="0" smtClean="0"/>
              <a:t>’ σε όλες τις βαθμίδες της εκπαίδευσης (μετασχηματισμοί, αποδεικτική διαδικασία)</a:t>
            </a:r>
          </a:p>
          <a:p>
            <a:r>
              <a:rPr lang="el-GR" sz="2400" dirty="0" smtClean="0"/>
              <a:t>Υποστήριξη του ‘</a:t>
            </a:r>
            <a:r>
              <a:rPr lang="el-GR" sz="2400" b="1" dirty="0" smtClean="0"/>
              <a:t>στοχαστικού λογισμού</a:t>
            </a:r>
            <a:r>
              <a:rPr lang="el-GR" sz="2400" dirty="0" smtClean="0"/>
              <a:t>’ σε όλες τις βαθμίδες της εκπαίδευσης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812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8739" y="532263"/>
            <a:ext cx="11054687" cy="963800"/>
          </a:xfrm>
        </p:spPr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Προκλήσεις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διλήμματα: </a:t>
            </a:r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3200" b="1" dirty="0" smtClean="0">
                <a:solidFill>
                  <a:srgbClr val="0070C0"/>
                </a:solidFill>
              </a:rPr>
              <a:t>μάθηση (θεωρητικές καταβολές)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5343" y="1897039"/>
            <a:ext cx="9895537" cy="4132540"/>
          </a:xfrm>
        </p:spPr>
        <p:txBody>
          <a:bodyPr>
            <a:normAutofit/>
          </a:bodyPr>
          <a:lstStyle/>
          <a:p>
            <a:pPr marL="0" lvl="1" indent="0" algn="just">
              <a:spcAft>
                <a:spcPts val="1200"/>
              </a:spcAft>
            </a:pPr>
            <a:r>
              <a:rPr lang="el-GR" sz="2400" i="1" dirty="0" smtClean="0">
                <a:solidFill>
                  <a:srgbClr val="0070C0"/>
                </a:solidFill>
              </a:rPr>
              <a:t> </a:t>
            </a:r>
            <a:r>
              <a:rPr lang="el-GR" sz="2400" b="1" i="1" dirty="0" err="1" smtClean="0">
                <a:solidFill>
                  <a:schemeClr val="tx1"/>
                </a:solidFill>
              </a:rPr>
              <a:t>Εποικοδομισμός</a:t>
            </a:r>
            <a:r>
              <a:rPr lang="el-GR" sz="2400" b="1" i="1" dirty="0" smtClean="0">
                <a:solidFill>
                  <a:schemeClr val="tx1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η μάθηση ως ατομική διαδικασία ανάπτυξης της μαθηματικής γνώσης και σκέψης</a:t>
            </a:r>
          </a:p>
          <a:p>
            <a:pPr marL="0" lvl="1" indent="0" algn="just">
              <a:spcAft>
                <a:spcPts val="1200"/>
              </a:spcAft>
            </a:pPr>
            <a:r>
              <a:rPr lang="el-GR" sz="2400" i="1" dirty="0" smtClean="0">
                <a:solidFill>
                  <a:schemeClr val="tx1"/>
                </a:solidFill>
              </a:rPr>
              <a:t> </a:t>
            </a:r>
            <a:r>
              <a:rPr lang="el-GR" sz="2400" b="1" i="1" dirty="0" err="1" smtClean="0">
                <a:solidFill>
                  <a:schemeClr val="tx1"/>
                </a:solidFill>
              </a:rPr>
              <a:t>Ιστορικο</a:t>
            </a:r>
            <a:r>
              <a:rPr lang="el-GR" sz="2400" b="1" i="1" dirty="0" smtClean="0">
                <a:solidFill>
                  <a:schemeClr val="tx1"/>
                </a:solidFill>
              </a:rPr>
              <a:t>-</a:t>
            </a:r>
            <a:r>
              <a:rPr lang="el-GR" sz="2400" b="1" i="1" dirty="0" err="1" smtClean="0">
                <a:solidFill>
                  <a:schemeClr val="tx1"/>
                </a:solidFill>
              </a:rPr>
              <a:t>κοινωνικο</a:t>
            </a:r>
            <a:r>
              <a:rPr lang="el-GR" sz="2400" b="1" i="1" dirty="0" smtClean="0">
                <a:solidFill>
                  <a:schemeClr val="tx1"/>
                </a:solidFill>
              </a:rPr>
              <a:t>-πολιτισμική προσέγγιση: </a:t>
            </a:r>
            <a:r>
              <a:rPr lang="el-GR" sz="2400" dirty="0">
                <a:solidFill>
                  <a:schemeClr val="tx1"/>
                </a:solidFill>
              </a:rPr>
              <a:t>η μάθηση ως </a:t>
            </a:r>
            <a:r>
              <a:rPr lang="el-GR" sz="2400" dirty="0" smtClean="0">
                <a:solidFill>
                  <a:schemeClr val="tx1"/>
                </a:solidFill>
              </a:rPr>
              <a:t>συλλογική </a:t>
            </a:r>
            <a:r>
              <a:rPr lang="el-GR" sz="2400" dirty="0">
                <a:solidFill>
                  <a:schemeClr val="tx1"/>
                </a:solidFill>
              </a:rPr>
              <a:t>διαδικασία ανάπτυξης της μαθηματικής γνώσης και σκέψης</a:t>
            </a:r>
            <a:endParaRPr lang="el-GR" sz="2400" b="1" i="1" dirty="0" smtClean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1200"/>
              </a:spcAft>
            </a:pPr>
            <a:r>
              <a:rPr lang="el-GR" sz="2400" b="1" i="1" dirty="0" smtClean="0">
                <a:solidFill>
                  <a:schemeClr val="tx1"/>
                </a:solidFill>
              </a:rPr>
              <a:t> Κριτική</a:t>
            </a:r>
            <a:r>
              <a:rPr lang="el-GR" sz="2400" i="1" dirty="0" smtClean="0">
                <a:solidFill>
                  <a:schemeClr val="tx1"/>
                </a:solidFill>
              </a:rPr>
              <a:t> </a:t>
            </a:r>
            <a:r>
              <a:rPr lang="el-GR" sz="2400" b="1" i="1" dirty="0">
                <a:solidFill>
                  <a:schemeClr val="tx1"/>
                </a:solidFill>
              </a:rPr>
              <a:t>μ</a:t>
            </a:r>
            <a:r>
              <a:rPr lang="el-GR" sz="2400" b="1" i="1" dirty="0" smtClean="0">
                <a:solidFill>
                  <a:schemeClr val="tx1"/>
                </a:solidFill>
              </a:rPr>
              <a:t>αθηματική εκπαίδευση</a:t>
            </a:r>
            <a:r>
              <a:rPr lang="en-GB" sz="2400" b="1" i="1" dirty="0" smtClean="0">
                <a:solidFill>
                  <a:schemeClr val="tx1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τα μαθηματικά ως ‘φακός κατανόησης’ των σχέσεων εξουσίας</a:t>
            </a:r>
            <a:r>
              <a:rPr lang="el-GR" sz="2400" dirty="0">
                <a:solidFill>
                  <a:schemeClr val="tx1"/>
                </a:solidFill>
              </a:rPr>
              <a:t>, </a:t>
            </a:r>
            <a:r>
              <a:rPr lang="el-GR" sz="2400" dirty="0" smtClean="0">
                <a:solidFill>
                  <a:schemeClr val="tx1"/>
                </a:solidFill>
              </a:rPr>
              <a:t>τ ων ανισοτήτων πρόσβασης σε πόρους και </a:t>
            </a:r>
            <a:r>
              <a:rPr lang="el-GR" sz="2400" dirty="0">
                <a:solidFill>
                  <a:schemeClr val="tx1"/>
                </a:solidFill>
              </a:rPr>
              <a:t>των ρητών </a:t>
            </a:r>
            <a:r>
              <a:rPr lang="el-GR" sz="2400" dirty="0" smtClean="0">
                <a:solidFill>
                  <a:schemeClr val="tx1"/>
                </a:solidFill>
              </a:rPr>
              <a:t>διακρίσεων με στόχο την ανάπτυξη δράσης ‘για αλλαγή’.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1200"/>
              </a:spcAft>
            </a:pPr>
            <a:endParaRPr lang="el-G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8739" y="532263"/>
            <a:ext cx="11054687" cy="963800"/>
          </a:xfrm>
        </p:spPr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Προκλήσεις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</a:t>
            </a:r>
            <a:r>
              <a:rPr lang="el-G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διλήμματα: </a:t>
            </a:r>
            <a: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μάθηση (γνώση &amp; γνωστικές διεργασίες)</a:t>
            </a:r>
            <a:endParaRPr lang="el-GR" sz="32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5343" y="1897039"/>
            <a:ext cx="10617958" cy="4462818"/>
          </a:xfrm>
        </p:spPr>
        <p:txBody>
          <a:bodyPr>
            <a:normAutofit lnSpcReduction="10000"/>
          </a:bodyPr>
          <a:lstStyle/>
          <a:p>
            <a:pPr marL="0" lvl="1" indent="0" algn="just">
              <a:spcAft>
                <a:spcPts val="1200"/>
              </a:spcAft>
            </a:pPr>
            <a:r>
              <a:rPr lang="el-GR" sz="2400" i="1" dirty="0" smtClean="0">
                <a:solidFill>
                  <a:srgbClr val="0070C0"/>
                </a:solidFill>
              </a:rPr>
              <a:t> </a:t>
            </a:r>
            <a:r>
              <a:rPr lang="el-GR" sz="2400" b="1" i="1" dirty="0" smtClean="0">
                <a:solidFill>
                  <a:srgbClr val="0070C0"/>
                </a:solidFill>
              </a:rPr>
              <a:t>Μεγάλες </a:t>
            </a:r>
            <a:r>
              <a:rPr lang="el-GR" sz="2400" b="1" i="1" dirty="0">
                <a:solidFill>
                  <a:srgbClr val="0070C0"/>
                </a:solidFill>
              </a:rPr>
              <a:t>Ιδέες </a:t>
            </a:r>
            <a:r>
              <a:rPr lang="el-GR" sz="2400" i="1" dirty="0">
                <a:solidFill>
                  <a:schemeClr val="tx1"/>
                </a:solidFill>
              </a:rPr>
              <a:t>(Μαθηματική δομή , απόδειξη, γενίκευση, μεταβλητότητα, ισοδυναμία, μετασχηματισμοί, </a:t>
            </a:r>
            <a:r>
              <a:rPr lang="el-GR" sz="2400" i="1" dirty="0" smtClean="0">
                <a:solidFill>
                  <a:schemeClr val="tx1"/>
                </a:solidFill>
              </a:rPr>
              <a:t>προσέγγιση-σύγκλιση)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1200"/>
              </a:spcAft>
            </a:pPr>
            <a:r>
              <a:rPr lang="el-GR" sz="2400" i="1" dirty="0" smtClean="0">
                <a:solidFill>
                  <a:srgbClr val="0070C0"/>
                </a:solidFill>
              </a:rPr>
              <a:t> </a:t>
            </a:r>
            <a:r>
              <a:rPr lang="el-GR" sz="2400" b="1" i="1" dirty="0" smtClean="0">
                <a:solidFill>
                  <a:srgbClr val="0070C0"/>
                </a:solidFill>
              </a:rPr>
              <a:t>Μαθηματικές </a:t>
            </a:r>
            <a:r>
              <a:rPr lang="el-GR" sz="2400" b="1" i="1" dirty="0">
                <a:solidFill>
                  <a:srgbClr val="0070C0"/>
                </a:solidFill>
              </a:rPr>
              <a:t>διεργασίες &amp; πρακτικές </a:t>
            </a:r>
            <a:r>
              <a:rPr lang="el-GR" sz="2400" i="1" dirty="0">
                <a:solidFill>
                  <a:schemeClr val="tx1"/>
                </a:solidFill>
              </a:rPr>
              <a:t>(</a:t>
            </a:r>
            <a:r>
              <a:rPr lang="el-GR" sz="2400" dirty="0">
                <a:solidFill>
                  <a:schemeClr val="tx1"/>
                </a:solidFill>
              </a:rPr>
              <a:t>Δημιουργία συνδέσεων, συλλογισμός και επιχειρηματολογία, επιλογή και χρήση εργαλείων (ψηφιακών και άλλων), μαθηματική επικοινωνία, επίλυση προβλήματος, </a:t>
            </a:r>
            <a:r>
              <a:rPr lang="el-GR" sz="2400" dirty="0" err="1">
                <a:solidFill>
                  <a:schemeClr val="tx1"/>
                </a:solidFill>
              </a:rPr>
              <a:t>μοντελοποίηση</a:t>
            </a:r>
            <a:r>
              <a:rPr lang="el-GR" sz="2400" dirty="0">
                <a:solidFill>
                  <a:schemeClr val="tx1"/>
                </a:solidFill>
              </a:rPr>
              <a:t>, </a:t>
            </a:r>
            <a:r>
              <a:rPr lang="el-GR" sz="2400" dirty="0" err="1">
                <a:solidFill>
                  <a:schemeClr val="tx1"/>
                </a:solidFill>
              </a:rPr>
              <a:t>μεταγνωστική</a:t>
            </a:r>
            <a:r>
              <a:rPr lang="el-GR" sz="2400" dirty="0">
                <a:solidFill>
                  <a:schemeClr val="tx1"/>
                </a:solidFill>
              </a:rPr>
              <a:t> ενημερότητα)</a:t>
            </a:r>
            <a:r>
              <a:rPr lang="el-GR" sz="2400" i="1" dirty="0">
                <a:solidFill>
                  <a:schemeClr val="tx1"/>
                </a:solidFill>
              </a:rPr>
              <a:t> </a:t>
            </a:r>
            <a:endParaRPr lang="el-GR" sz="2400" i="1" dirty="0" smtClean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1200"/>
              </a:spcAft>
            </a:pPr>
            <a:r>
              <a:rPr lang="el-GR" sz="2400" i="1" dirty="0">
                <a:solidFill>
                  <a:schemeClr val="tx1"/>
                </a:solidFill>
              </a:rPr>
              <a:t> </a:t>
            </a:r>
            <a:r>
              <a:rPr lang="el-GR" sz="2400" b="1" i="1" dirty="0">
                <a:solidFill>
                  <a:srgbClr val="0070C0"/>
                </a:solidFill>
              </a:rPr>
              <a:t>Κοινωνικο-πολιτισμικές &amp; Κοινωνικο-συναισθηματικές </a:t>
            </a:r>
            <a:r>
              <a:rPr lang="el-GR" sz="2400" b="1" i="1" dirty="0" smtClean="0">
                <a:solidFill>
                  <a:srgbClr val="0070C0"/>
                </a:solidFill>
              </a:rPr>
              <a:t>πρακτικές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(</a:t>
            </a:r>
            <a:r>
              <a:rPr lang="el-GR" sz="2400" dirty="0" smtClean="0"/>
              <a:t>συμμετοχή </a:t>
            </a:r>
            <a:r>
              <a:rPr lang="el-GR" sz="2400" dirty="0"/>
              <a:t>σε </a:t>
            </a:r>
            <a:r>
              <a:rPr lang="el-GR" sz="2400" dirty="0" smtClean="0"/>
              <a:t>καθιερωμένες </a:t>
            </a:r>
            <a:r>
              <a:rPr lang="en-GB" sz="2400" dirty="0" smtClean="0"/>
              <a:t>‘</a:t>
            </a:r>
            <a:r>
              <a:rPr lang="el-GR" sz="2400" dirty="0" smtClean="0"/>
              <a:t>πολιτιστικές πρακτικές</a:t>
            </a:r>
            <a:r>
              <a:rPr lang="en-GB" sz="2400" dirty="0" smtClean="0"/>
              <a:t>’</a:t>
            </a:r>
            <a:r>
              <a:rPr lang="el-GR" sz="2400" dirty="0" smtClean="0"/>
              <a:t> </a:t>
            </a:r>
            <a:r>
              <a:rPr lang="el-GR" sz="2400" dirty="0"/>
              <a:t>των </a:t>
            </a:r>
            <a:r>
              <a:rPr lang="el-GR" sz="2400" dirty="0" smtClean="0"/>
              <a:t>μαθηματικών</a:t>
            </a:r>
            <a:r>
              <a:rPr lang="en-GB" sz="2400" dirty="0" smtClean="0"/>
              <a:t>)</a:t>
            </a:r>
            <a:endParaRPr lang="el-GR" sz="2400" dirty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1200"/>
              </a:spcAft>
            </a:pPr>
            <a:r>
              <a:rPr lang="el-GR" sz="2400" i="1" dirty="0" smtClean="0">
                <a:solidFill>
                  <a:srgbClr val="0070C0"/>
                </a:solidFill>
              </a:rPr>
              <a:t> </a:t>
            </a:r>
            <a:r>
              <a:rPr lang="el-GR" sz="2400" b="1" i="1" dirty="0" smtClean="0">
                <a:solidFill>
                  <a:srgbClr val="0070C0"/>
                </a:solidFill>
              </a:rPr>
              <a:t>Τροχιές </a:t>
            </a:r>
            <a:r>
              <a:rPr lang="el-GR" sz="2400" b="1" i="1" dirty="0">
                <a:solidFill>
                  <a:srgbClr val="0070C0"/>
                </a:solidFill>
              </a:rPr>
              <a:t>μάθησης </a:t>
            </a:r>
            <a:r>
              <a:rPr lang="el-GR" sz="2400" b="1" i="1" dirty="0" smtClean="0">
                <a:solidFill>
                  <a:srgbClr val="0070C0"/>
                </a:solidFill>
              </a:rPr>
              <a:t>&amp; διδασκαλίας </a:t>
            </a:r>
            <a:r>
              <a:rPr lang="el-GR" sz="2400" dirty="0" smtClean="0">
                <a:solidFill>
                  <a:schemeClr val="tx1"/>
                </a:solidFill>
              </a:rPr>
              <a:t>(Περιγραφές </a:t>
            </a:r>
            <a:r>
              <a:rPr lang="el-GR" sz="2400" dirty="0">
                <a:solidFill>
                  <a:schemeClr val="tx1"/>
                </a:solidFill>
              </a:rPr>
              <a:t>της σκέψης και μάθησης του μαθητή σε μια συγκεκριμένη μαθηματική περιοχή, με βάση τα ερευνητικά δεδομένα του πεδίου της Μαθηματικής Εκπαίδευσης</a:t>
            </a:r>
            <a:r>
              <a:rPr lang="el-GR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7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07" y="1501257"/>
            <a:ext cx="9880980" cy="5186153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419367" y="501127"/>
            <a:ext cx="9130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Οργάνωση μαθηματικού περιεχομένου: Ενιαία ανάπτυξη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Σχεδίαση με μπλε ζώνες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589_TF16391941_TF16391941" id="{258CEBFF-9B74-41ED-B40B-01D19359CFD0}" vid="{BE92EEA3-2328-4834-9E16-0791F474160F}"/>
    </a:ext>
  </a:extLst>
</a:theme>
</file>

<file path=ppt/theme/theme2.xml><?xml version="1.0" encoding="utf-8"?>
<a:theme xmlns:a="http://schemas.openxmlformats.org/drawingml/2006/main" name="Θέμα του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μπλε ζώνες και φωτογραφία με την ανατολή του ήλιου από ένα βουνό (ευρεία οθόνη)</Template>
  <TotalTime>250</TotalTime>
  <Words>689</Words>
  <Application>Microsoft Office PowerPoint</Application>
  <PresentationFormat>Ευρεία οθόνη</PresentationFormat>
  <Paragraphs>70</Paragraphs>
  <Slides>14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Euphemia</vt:lpstr>
      <vt:lpstr>Wingdings</vt:lpstr>
      <vt:lpstr>Σχεδίαση με μπλε ζώνες 16x9</vt:lpstr>
      <vt:lpstr>Τα νέα Προγράμματα Σπουδών για τα Μαθηματικά: προκλήσεις και διλήμματα για την εξέλιξη της ελληνικής μαθηματικής εκπαίδευσης</vt:lpstr>
      <vt:lpstr>Νέο ΠΣ για τα μαθηματικά: αρχές &amp; προσδοκίες</vt:lpstr>
      <vt:lpstr>Οδηγοί/Πόροι ανάπτυξης του ΠΣ στο ΔΣ</vt:lpstr>
      <vt:lpstr>Κρίσιμες συνιστώσες ανάπτυξης του νέου ΠΣ: προκλήσεις &amp; διλήμματα </vt:lpstr>
      <vt:lpstr>Προκλήσεις &amp; διλήμματα:  μαθηματικό περιεχόμενο (γνώση)</vt:lpstr>
      <vt:lpstr>Μαθηματικό περιεχόμενο: μετατοπίσεις (καινοτομίες;)</vt:lpstr>
      <vt:lpstr>Προκλήσεις &amp; διλήμματα:  μάθηση (θεωρητικές καταβολές)</vt:lpstr>
      <vt:lpstr>Προκλήσεις &amp; διλήμματα:  μάθηση (γνώση &amp; γνωστικές διεργασίες)</vt:lpstr>
      <vt:lpstr>Παρουσίαση του PowerPoint</vt:lpstr>
      <vt:lpstr>Παρουσίαση του PowerPoint</vt:lpstr>
      <vt:lpstr>Παρουσίαση του PowerPoint</vt:lpstr>
      <vt:lpstr>Προκλήσεις &amp; διλήμματα:  εκπαιδευτική πράξη/ διδασκαλία</vt:lpstr>
      <vt:lpstr>Αναστοχασμός …</vt:lpstr>
      <vt:lpstr>Μακροπρόθεσμα:  ο μαθηματικά εγγράμματος πολίτης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SAKONIDIS</dc:creator>
  <cp:lastModifiedBy>SAKONIDIS</cp:lastModifiedBy>
  <cp:revision>72</cp:revision>
  <dcterms:created xsi:type="dcterms:W3CDTF">2022-06-26T22:32:20Z</dcterms:created>
  <dcterms:modified xsi:type="dcterms:W3CDTF">2023-01-13T12:41:35Z</dcterms:modified>
</cp:coreProperties>
</file>