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313" r:id="rId3"/>
    <p:sldId id="257" r:id="rId4"/>
    <p:sldId id="258"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9" r:id="rId23"/>
    <p:sldId id="278" r:id="rId24"/>
    <p:sldId id="280" r:id="rId25"/>
    <p:sldId id="277" r:id="rId26"/>
    <p:sldId id="282" r:id="rId27"/>
    <p:sldId id="285" r:id="rId28"/>
    <p:sldId id="283" r:id="rId29"/>
    <p:sldId id="284" r:id="rId30"/>
    <p:sldId id="286" r:id="rId31"/>
    <p:sldId id="287" r:id="rId32"/>
    <p:sldId id="288" r:id="rId33"/>
    <p:sldId id="294" r:id="rId34"/>
    <p:sldId id="296" r:id="rId35"/>
    <p:sldId id="307" r:id="rId36"/>
    <p:sldId id="297" r:id="rId37"/>
    <p:sldId id="299" r:id="rId38"/>
    <p:sldId id="298" r:id="rId39"/>
    <p:sldId id="300" r:id="rId40"/>
    <p:sldId id="302" r:id="rId41"/>
    <p:sldId id="301" r:id="rId42"/>
    <p:sldId id="303" r:id="rId43"/>
    <p:sldId id="305" r:id="rId44"/>
    <p:sldId id="308" r:id="rId45"/>
    <p:sldId id="309" r:id="rId46"/>
    <p:sldId id="310" r:id="rId47"/>
    <p:sldId id="289" r:id="rId48"/>
    <p:sldId id="290" r:id="rId49"/>
    <p:sldId id="312" r:id="rId50"/>
    <p:sldId id="292" r:id="rId51"/>
    <p:sldId id="293" r:id="rId52"/>
    <p:sldId id="311" r:id="rId53"/>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9900"/>
    <a:srgbClr val="669900"/>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Μεσαίο στυλ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Χωρίς στυλ, χωρίς πλέγμα">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Στυλ με θέμα 1 - Έμφαση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47" autoAdjust="0"/>
    <p:restoredTop sz="94607" autoAdjust="0"/>
  </p:normalViewPr>
  <p:slideViewPr>
    <p:cSldViewPr>
      <p:cViewPr>
        <p:scale>
          <a:sx n="66" d="100"/>
          <a:sy n="66" d="100"/>
        </p:scale>
        <p:origin x="-2118" y="-5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260BA0-BB24-4D36-B9DA-B84DC8485156}" type="datetimeFigureOut">
              <a:rPr lang="el-GR" smtClean="0"/>
              <a:pPr/>
              <a:t>16/2/2014</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E2BD50-DF35-48CE-9834-DAE88BCD3363}" type="slidenum">
              <a:rPr lang="el-GR" smtClean="0"/>
              <a:pPr/>
              <a:t>‹#›</a:t>
            </a:fld>
            <a:endParaRPr lang="el-GR"/>
          </a:p>
        </p:txBody>
      </p:sp>
    </p:spTree>
    <p:extLst>
      <p:ext uri="{BB962C8B-B14F-4D97-AF65-F5344CB8AC3E}">
        <p14:creationId xmlns:p14="http://schemas.microsoft.com/office/powerpoint/2010/main" val="2144656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4BE2BD50-DF35-48CE-9834-DAE88BCD3363}" type="slidenum">
              <a:rPr lang="el-GR" smtClean="0"/>
              <a:pPr/>
              <a:t>51</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104C1B54-D52F-4094-B228-16C6A9E8D48F}" type="datetimeFigureOut">
              <a:rPr lang="el-GR" smtClean="0"/>
              <a:pPr/>
              <a:t>16/2/2014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1DDCBED-B7B5-4FDD-A302-8E541C5C436D}"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104C1B54-D52F-4094-B228-16C6A9E8D48F}" type="datetimeFigureOut">
              <a:rPr lang="el-GR" smtClean="0"/>
              <a:pPr/>
              <a:t>16/2/2014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1DDCBED-B7B5-4FDD-A302-8E541C5C436D}"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104C1B54-D52F-4094-B228-16C6A9E8D48F}" type="datetimeFigureOut">
              <a:rPr lang="el-GR" smtClean="0"/>
              <a:pPr/>
              <a:t>16/2/2014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1DDCBED-B7B5-4FDD-A302-8E541C5C436D}"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104C1B54-D52F-4094-B228-16C6A9E8D48F}" type="datetimeFigureOut">
              <a:rPr lang="el-GR" smtClean="0"/>
              <a:pPr/>
              <a:t>16/2/2014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1DDCBED-B7B5-4FDD-A302-8E541C5C436D}"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104C1B54-D52F-4094-B228-16C6A9E8D48F}" type="datetimeFigureOut">
              <a:rPr lang="el-GR" smtClean="0"/>
              <a:pPr/>
              <a:t>16/2/2014</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61DDCBED-B7B5-4FDD-A302-8E541C5C436D}"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104C1B54-D52F-4094-B228-16C6A9E8D48F}" type="datetimeFigureOut">
              <a:rPr lang="el-GR" smtClean="0"/>
              <a:pPr/>
              <a:t>16/2/2014</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61DDCBED-B7B5-4FDD-A302-8E541C5C436D}"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104C1B54-D52F-4094-B228-16C6A9E8D48F}" type="datetimeFigureOut">
              <a:rPr lang="el-GR" smtClean="0"/>
              <a:pPr/>
              <a:t>16/2/2014</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61DDCBED-B7B5-4FDD-A302-8E541C5C436D}"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104C1B54-D52F-4094-B228-16C6A9E8D48F}" type="datetimeFigureOut">
              <a:rPr lang="el-GR" smtClean="0"/>
              <a:pPr/>
              <a:t>16/2/2014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1DDCBED-B7B5-4FDD-A302-8E541C5C436D}"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104C1B54-D52F-4094-B228-16C6A9E8D48F}" type="datetimeFigureOut">
              <a:rPr lang="el-GR" smtClean="0"/>
              <a:pPr/>
              <a:t>16/2/2014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1DDCBED-B7B5-4FDD-A302-8E541C5C436D}"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104C1B54-D52F-4094-B228-16C6A9E8D48F}" type="datetimeFigureOut">
              <a:rPr lang="el-GR" smtClean="0"/>
              <a:pPr/>
              <a:t>16/2/2014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1DDCBED-B7B5-4FDD-A302-8E541C5C436D}"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104C1B54-D52F-4094-B228-16C6A9E8D48F}" type="datetimeFigureOut">
              <a:rPr lang="el-GR" smtClean="0"/>
              <a:pPr/>
              <a:t>16/2/2014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1DDCBED-B7B5-4FDD-A302-8E541C5C436D}"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lin ang="5400000" scaled="0"/>
          <a:tileRect/>
        </a:gradFill>
        <a:effectLst/>
      </p:bgPr>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4C1B54-D52F-4094-B228-16C6A9E8D48F}" type="datetimeFigureOut">
              <a:rPr lang="el-GR" smtClean="0"/>
              <a:pPr/>
              <a:t>16/2/2014</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DDCBED-B7B5-4FDD-A302-8E541C5C436D}"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hyperlink" Target="http://en.wikipedia.org/wiki/Ant_colony_optimization_algorithms" TargetMode="External"/><Relationship Id="rId7" Type="http://schemas.openxmlformats.org/officeDocument/2006/relationships/hyperlink" Target="http://www.youtube.com/user/poprhythm?feature=watch" TargetMode="External"/><Relationship Id="rId2" Type="http://schemas.openxmlformats.org/officeDocument/2006/relationships/hyperlink" Target="http://en.wikipedia.org/wiki/2-opt" TargetMode="External"/><Relationship Id="rId1" Type="http://schemas.openxmlformats.org/officeDocument/2006/relationships/slideLayout" Target="../slideLayouts/slideLayout2.xml"/><Relationship Id="rId6" Type="http://schemas.openxmlformats.org/officeDocument/2006/relationships/hyperlink" Target="http://www.youtube.com/watch?v=SC5CX8drAtU" TargetMode="External"/><Relationship Id="rId5" Type="http://schemas.openxmlformats.org/officeDocument/2006/relationships/hyperlink" Target="http://arxiv.org/ftp/cs/papers/0609/0609005.pdf" TargetMode="External"/><Relationship Id="rId4" Type="http://schemas.openxmlformats.org/officeDocument/2006/relationships/hyperlink" Target="http://en.wikipedia.org/wiki/Travelling_salesman_problem" TargetMode="Externa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file:///C:\JOHN\&#931;&#935;&#927;&#923;&#919;\2013-2014\&#935;&#949;&#953;&#956;.2013\Grammikos%20TEM-231\Project\Traveling%20Salesman%20Problem%20Visualization.wmv" TargetMode="External"/><Relationship Id="rId4" Type="http://schemas.openxmlformats.org/officeDocument/2006/relationships/image" Target="../media/image2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anevlavis\Desktop\Anev\pictures\Alles\url.jpg"/>
          <p:cNvPicPr>
            <a:picLocks noChangeAspect="1" noChangeArrowheads="1"/>
          </p:cNvPicPr>
          <p:nvPr/>
        </p:nvPicPr>
        <p:blipFill>
          <a:blip r:embed="rId2" cstate="print">
            <a:lum bright="38000"/>
          </a:blip>
          <a:srcRect/>
          <a:stretch>
            <a:fillRect/>
          </a:stretch>
        </p:blipFill>
        <p:spPr bwMode="auto">
          <a:xfrm>
            <a:off x="1460500" y="317500"/>
            <a:ext cx="6223000" cy="6223000"/>
          </a:xfrm>
          <a:prstGeom prst="rect">
            <a:avLst/>
          </a:prstGeom>
          <a:noFill/>
        </p:spPr>
      </p:pic>
      <p:sp>
        <p:nvSpPr>
          <p:cNvPr id="2" name="1 - Τίτλος"/>
          <p:cNvSpPr>
            <a:spLocks noGrp="1"/>
          </p:cNvSpPr>
          <p:nvPr>
            <p:ph type="ctrTitle"/>
          </p:nvPr>
        </p:nvSpPr>
        <p:spPr>
          <a:xfrm>
            <a:off x="683568" y="1628800"/>
            <a:ext cx="7772400" cy="1470025"/>
          </a:xfrm>
        </p:spPr>
        <p:txBody>
          <a:bodyPr>
            <a:noAutofit/>
          </a:bodyPr>
          <a:lstStyle/>
          <a:p>
            <a:r>
              <a:rPr lang="el-GR" sz="4800" dirty="0" smtClean="0"/>
              <a:t>Πρόβλημα Πλανόδιου Πωλητή</a:t>
            </a:r>
            <a:endParaRPr lang="el-GR" sz="4800" dirty="0"/>
          </a:p>
        </p:txBody>
      </p:sp>
      <p:sp>
        <p:nvSpPr>
          <p:cNvPr id="5" name="4 - Υπότιτλος"/>
          <p:cNvSpPr>
            <a:spLocks noGrp="1"/>
          </p:cNvSpPr>
          <p:nvPr>
            <p:ph type="subTitle" idx="1"/>
          </p:nvPr>
        </p:nvSpPr>
        <p:spPr>
          <a:xfrm>
            <a:off x="467544" y="3318570"/>
            <a:ext cx="8208912" cy="2948499"/>
          </a:xfrm>
        </p:spPr>
        <p:txBody>
          <a:bodyPr wrap="square">
            <a:spAutoFit/>
          </a:bodyPr>
          <a:lstStyle/>
          <a:p>
            <a:pPr algn="just"/>
            <a:r>
              <a:rPr lang="el-GR" dirty="0" smtClean="0">
                <a:solidFill>
                  <a:schemeClr val="tx1"/>
                </a:solidFill>
              </a:rPr>
              <a:t>Ανεβλαβής Μιχαήλ 1440 </a:t>
            </a:r>
          </a:p>
          <a:p>
            <a:pPr algn="just"/>
            <a:r>
              <a:rPr lang="el-GR" dirty="0" err="1" smtClean="0">
                <a:solidFill>
                  <a:schemeClr val="tx1"/>
                </a:solidFill>
              </a:rPr>
              <a:t>Κουτσογιαννάκης</a:t>
            </a:r>
            <a:r>
              <a:rPr lang="el-GR" dirty="0" smtClean="0">
                <a:solidFill>
                  <a:schemeClr val="tx1"/>
                </a:solidFill>
              </a:rPr>
              <a:t> Γεώργιος 1618</a:t>
            </a:r>
          </a:p>
          <a:p>
            <a:pPr algn="just"/>
            <a:r>
              <a:rPr lang="el-GR" dirty="0" err="1" smtClean="0">
                <a:solidFill>
                  <a:schemeClr val="tx1"/>
                </a:solidFill>
              </a:rPr>
              <a:t>Μουτάφης</a:t>
            </a:r>
            <a:r>
              <a:rPr lang="el-GR" dirty="0" smtClean="0">
                <a:solidFill>
                  <a:schemeClr val="tx1"/>
                </a:solidFill>
              </a:rPr>
              <a:t> Ιωάννης 1143</a:t>
            </a:r>
            <a:endParaRPr lang="en-US" dirty="0" smtClean="0">
              <a:solidFill>
                <a:schemeClr val="tx1"/>
              </a:solidFill>
            </a:endParaRPr>
          </a:p>
          <a:p>
            <a:pPr algn="r"/>
            <a:r>
              <a:rPr lang="el-GR" dirty="0" smtClean="0">
                <a:solidFill>
                  <a:schemeClr val="tx1"/>
                </a:solidFill>
              </a:rPr>
              <a:t>Επιβλέπων καθηγητής:</a:t>
            </a:r>
          </a:p>
          <a:p>
            <a:pPr algn="r"/>
            <a:r>
              <a:rPr lang="el-GR" dirty="0" err="1" smtClean="0">
                <a:solidFill>
                  <a:schemeClr val="tx1"/>
                </a:solidFill>
              </a:rPr>
              <a:t>Χαρμανδάρης</a:t>
            </a:r>
            <a:r>
              <a:rPr lang="el-GR" dirty="0" smtClean="0">
                <a:solidFill>
                  <a:schemeClr val="tx1"/>
                </a:solidFill>
              </a:rPr>
              <a:t> Ευάγγελος </a:t>
            </a:r>
          </a:p>
        </p:txBody>
      </p:sp>
      <p:sp>
        <p:nvSpPr>
          <p:cNvPr id="6" name="5 - Ορθογώνιο"/>
          <p:cNvSpPr/>
          <p:nvPr/>
        </p:nvSpPr>
        <p:spPr>
          <a:xfrm>
            <a:off x="1475656" y="476672"/>
            <a:ext cx="6457858" cy="584775"/>
          </a:xfrm>
          <a:prstGeom prst="rect">
            <a:avLst/>
          </a:prstGeom>
        </p:spPr>
        <p:txBody>
          <a:bodyPr wrap="none">
            <a:spAutoFit/>
          </a:bodyPr>
          <a:lstStyle/>
          <a:p>
            <a:pPr algn="ctr"/>
            <a:r>
              <a:rPr lang="el-GR" sz="3200" dirty="0" smtClean="0">
                <a:solidFill>
                  <a:schemeClr val="tx1"/>
                </a:solidFill>
              </a:rPr>
              <a:t>Γραμμικός και Μη Προγραμματισμός</a:t>
            </a:r>
            <a:r>
              <a:rPr lang="en-US" sz="3200" dirty="0" smtClean="0">
                <a:solidFill>
                  <a:schemeClr val="tx1"/>
                </a:solidFill>
              </a:rPr>
              <a:t> </a:t>
            </a:r>
            <a:endParaRPr lang="el-GR" sz="3200" dirty="0" smtClean="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620688"/>
            <a:ext cx="8229600" cy="5505475"/>
          </a:xfrm>
        </p:spPr>
        <p:txBody>
          <a:bodyPr/>
          <a:lstStyle/>
          <a:p>
            <a:pPr algn="just">
              <a:buNone/>
            </a:pPr>
            <a:r>
              <a:rPr lang="el-GR" i="1" dirty="0" smtClean="0">
                <a:solidFill>
                  <a:schemeClr val="tx1">
                    <a:alpha val="56000"/>
                  </a:schemeClr>
                </a:solidFill>
              </a:rPr>
              <a:t>	</a:t>
            </a:r>
            <a:endParaRPr lang="en-US" i="1" dirty="0" smtClean="0">
              <a:solidFill>
                <a:schemeClr val="tx1">
                  <a:alpha val="56000"/>
                </a:schemeClr>
              </a:solidFill>
            </a:endParaRPr>
          </a:p>
          <a:p>
            <a:pPr algn="just">
              <a:buNone/>
            </a:pPr>
            <a:r>
              <a:rPr lang="en-US" i="1" dirty="0" smtClean="0">
                <a:solidFill>
                  <a:schemeClr val="tx1">
                    <a:alpha val="56000"/>
                  </a:schemeClr>
                </a:solidFill>
              </a:rPr>
              <a:t>“</a:t>
            </a:r>
            <a:r>
              <a:rPr lang="el-GR" i="1" dirty="0" smtClean="0">
                <a:solidFill>
                  <a:schemeClr val="tx1">
                    <a:alpha val="56000"/>
                  </a:schemeClr>
                </a:solidFill>
              </a:rPr>
              <a:t>Στο βουνό ο συντομότερος δρόμος είναι από κορφή σε </a:t>
            </a:r>
            <a:r>
              <a:rPr lang="el-GR" i="1" dirty="0" smtClean="0">
                <a:solidFill>
                  <a:schemeClr val="tx1">
                    <a:alpha val="56000"/>
                  </a:schemeClr>
                </a:solidFill>
              </a:rPr>
              <a:t>κορφή, </a:t>
            </a:r>
            <a:r>
              <a:rPr lang="el-GR" i="1" dirty="0" smtClean="0">
                <a:solidFill>
                  <a:schemeClr val="tx1">
                    <a:alpha val="56000"/>
                  </a:schemeClr>
                </a:solidFill>
              </a:rPr>
              <a:t>μα για κάτι τέτοιο πρέπει να’ χεις μακριά ποδάρια. Τα γνωμικά πρέπει να είναι </a:t>
            </a:r>
            <a:r>
              <a:rPr lang="el-GR" i="1" dirty="0" smtClean="0">
                <a:solidFill>
                  <a:schemeClr val="tx1">
                    <a:alpha val="56000"/>
                  </a:schemeClr>
                </a:solidFill>
              </a:rPr>
              <a:t>κορφές και </a:t>
            </a:r>
            <a:r>
              <a:rPr lang="el-GR" i="1" dirty="0" smtClean="0">
                <a:solidFill>
                  <a:schemeClr val="tx1">
                    <a:alpha val="56000"/>
                  </a:schemeClr>
                </a:solidFill>
              </a:rPr>
              <a:t>αυτοί, που για αυτούς προορίζονται, πρέπει να είναι μεγάλοι και να’ χουν το ίδιο ανάστημα.</a:t>
            </a:r>
            <a:r>
              <a:rPr lang="en-US" i="1" dirty="0" smtClean="0">
                <a:solidFill>
                  <a:schemeClr val="tx1">
                    <a:alpha val="56000"/>
                  </a:schemeClr>
                </a:solidFill>
              </a:rPr>
              <a:t>”</a:t>
            </a:r>
            <a:endParaRPr lang="el-GR" dirty="0" smtClean="0">
              <a:solidFill>
                <a:schemeClr val="tx1">
                  <a:alpha val="56000"/>
                </a:schemeClr>
              </a:solidFill>
            </a:endParaRPr>
          </a:p>
          <a:p>
            <a:pPr>
              <a:buNone/>
            </a:pPr>
            <a:r>
              <a:rPr lang="el-GR" dirty="0" smtClean="0"/>
              <a:t/>
            </a:r>
            <a:br>
              <a:rPr lang="el-GR" dirty="0" smtClean="0"/>
            </a:br>
            <a:endParaRPr lang="en-US" dirty="0" smtClean="0"/>
          </a:p>
          <a:p>
            <a:pPr algn="r">
              <a:buNone/>
            </a:pPr>
            <a:r>
              <a:rPr lang="en-US" sz="2800" i="1" dirty="0" smtClean="0">
                <a:solidFill>
                  <a:schemeClr val="tx1">
                    <a:alpha val="55000"/>
                  </a:schemeClr>
                </a:solidFill>
              </a:rPr>
              <a:t>	Friedrich Nietzsche</a:t>
            </a:r>
          </a:p>
          <a:p>
            <a:pPr algn="r">
              <a:buNone/>
            </a:pPr>
            <a:endParaRPr lang="el-GR" sz="2800" dirty="0" smtClean="0">
              <a:solidFill>
                <a:schemeClr val="tx1">
                  <a:alpha val="55000"/>
                </a:schemeClr>
              </a:solidFill>
            </a:endParaRPr>
          </a:p>
          <a:p>
            <a:endParaRPr lang="el-GR" dirty="0"/>
          </a:p>
        </p:txBody>
      </p:sp>
    </p:spTree>
  </p:cSld>
  <p:clrMapOvr>
    <a:masterClrMapping/>
  </p:clrMapOvr>
  <p:transition spd="slow">
    <p:circl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620688"/>
            <a:ext cx="8229600" cy="936104"/>
          </a:xfrm>
        </p:spPr>
        <p:txBody>
          <a:bodyPr>
            <a:noAutofit/>
          </a:bodyPr>
          <a:lstStyle/>
          <a:p>
            <a:r>
              <a:rPr lang="el-GR" sz="4000" b="1" i="1" u="sng" dirty="0"/>
              <a:t>ΓΡΑΦΟΣ</a:t>
            </a:r>
            <a:r>
              <a:rPr lang="el-GR" sz="3200" dirty="0"/>
              <a:t/>
            </a:r>
            <a:br>
              <a:rPr lang="el-GR" sz="3200" dirty="0"/>
            </a:br>
            <a:endParaRPr lang="el-GR" sz="3200" dirty="0"/>
          </a:p>
        </p:txBody>
      </p:sp>
      <p:sp>
        <p:nvSpPr>
          <p:cNvPr id="3" name="2 - Θέση περιεχομένου"/>
          <p:cNvSpPr>
            <a:spLocks noGrp="1"/>
          </p:cNvSpPr>
          <p:nvPr>
            <p:ph idx="1"/>
          </p:nvPr>
        </p:nvSpPr>
        <p:spPr>
          <a:xfrm>
            <a:off x="539552" y="1916832"/>
            <a:ext cx="8229600" cy="4525963"/>
          </a:xfrm>
        </p:spPr>
        <p:txBody>
          <a:bodyPr/>
          <a:lstStyle/>
          <a:p>
            <a:pPr algn="just">
              <a:buNone/>
            </a:pPr>
            <a:r>
              <a:rPr lang="el-GR" dirty="0" smtClean="0"/>
              <a:t>	</a:t>
            </a:r>
            <a:r>
              <a:rPr lang="el-GR" u="sng" dirty="0" smtClean="0"/>
              <a:t>ΟΡΙΣΜΟΣ</a:t>
            </a:r>
            <a:endParaRPr lang="el-GR" dirty="0"/>
          </a:p>
          <a:p>
            <a:pPr algn="just">
              <a:buNone/>
            </a:pPr>
            <a:r>
              <a:rPr lang="el-GR" dirty="0" smtClean="0"/>
              <a:t>	</a:t>
            </a:r>
          </a:p>
          <a:p>
            <a:pPr algn="just">
              <a:buNone/>
            </a:pPr>
            <a:r>
              <a:rPr lang="el-GR" dirty="0"/>
              <a:t>	</a:t>
            </a:r>
            <a:r>
              <a:rPr lang="el-GR" dirty="0" smtClean="0"/>
              <a:t>Ένας </a:t>
            </a:r>
            <a:r>
              <a:rPr lang="el-GR" dirty="0"/>
              <a:t>γράφος είναι ένα διατεταγμένο ζεύγος </a:t>
            </a:r>
            <a:r>
              <a:rPr lang="el-GR" i="1" dirty="0"/>
              <a:t>G</a:t>
            </a:r>
            <a:r>
              <a:rPr lang="el-GR" dirty="0"/>
              <a:t> = (</a:t>
            </a:r>
            <a:r>
              <a:rPr lang="el-GR" i="1" dirty="0"/>
              <a:t>V</a:t>
            </a:r>
            <a:r>
              <a:rPr lang="el-GR" dirty="0"/>
              <a:t>, </a:t>
            </a:r>
            <a:r>
              <a:rPr lang="el-GR" i="1" dirty="0"/>
              <a:t>E</a:t>
            </a:r>
            <a:r>
              <a:rPr lang="el-GR" dirty="0"/>
              <a:t>) αποτελούμενο από ένα σύνολο </a:t>
            </a:r>
            <a:r>
              <a:rPr lang="el-GR" i="1" dirty="0"/>
              <a:t>V</a:t>
            </a:r>
            <a:r>
              <a:rPr lang="el-GR" dirty="0"/>
              <a:t> , και </a:t>
            </a:r>
            <a:r>
              <a:rPr lang="el-GR" i="1" dirty="0"/>
              <a:t>E,</a:t>
            </a:r>
            <a:r>
              <a:rPr lang="el-GR" dirty="0"/>
              <a:t> μία διμελής σχέση επί του </a:t>
            </a:r>
            <a:r>
              <a:rPr lang="en-US" dirty="0"/>
              <a:t>V</a:t>
            </a:r>
            <a:r>
              <a:rPr lang="el-GR" dirty="0"/>
              <a:t>. </a:t>
            </a:r>
            <a:r>
              <a:rPr lang="el-GR" dirty="0" smtClean="0"/>
              <a:t>Αναπαρίσταται </a:t>
            </a:r>
            <a:r>
              <a:rPr lang="el-GR" dirty="0"/>
              <a:t>γεωμετρικά ως ένα σύνολο κόμβων </a:t>
            </a:r>
            <a:r>
              <a:rPr lang="en-US" dirty="0"/>
              <a:t>V</a:t>
            </a:r>
            <a:r>
              <a:rPr lang="el-GR" dirty="0"/>
              <a:t>, με ένα σύνολο ακμών Ε μεταξύ των κόμβων.</a:t>
            </a:r>
          </a:p>
          <a:p>
            <a:endParaRPr lang="el-G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476673"/>
            <a:ext cx="8229600" cy="2448272"/>
          </a:xfrm>
        </p:spPr>
        <p:txBody>
          <a:bodyPr/>
          <a:lstStyle/>
          <a:p>
            <a:pPr algn="just"/>
            <a:r>
              <a:rPr lang="el-GR" sz="3000" dirty="0"/>
              <a:t>Ένα μη-κατευθυνόμενο γράφημα είναι εκείνο στο οποίο οι ακμές δεν έχουν προσανατολισμό. Η ακμή (α, β) είναι ταυτόσημη με την </a:t>
            </a:r>
            <a:r>
              <a:rPr lang="el-GR" sz="3000" dirty="0" smtClean="0"/>
              <a:t>ακμή</a:t>
            </a:r>
            <a:r>
              <a:rPr lang="el-GR" sz="3000" dirty="0" smtClean="0"/>
              <a:t> </a:t>
            </a:r>
            <a:r>
              <a:rPr lang="el-GR" sz="3000" dirty="0"/>
              <a:t>(β, α), δηλαδή, δεν υπάρχουν διατεταγμένα ζεύγη, αλλά σύνολα {</a:t>
            </a:r>
            <a:r>
              <a:rPr lang="el-GR" sz="3000" i="1" dirty="0"/>
              <a:t>u</a:t>
            </a:r>
            <a:r>
              <a:rPr lang="el-GR" sz="3000" dirty="0"/>
              <a:t>, </a:t>
            </a:r>
            <a:r>
              <a:rPr lang="el-GR" sz="3000" i="1" dirty="0"/>
              <a:t>v</a:t>
            </a:r>
            <a:r>
              <a:rPr lang="el-GR" sz="3000" dirty="0"/>
              <a:t>} των κορυφών.</a:t>
            </a:r>
          </a:p>
          <a:p>
            <a:endParaRPr lang="el-GR" dirty="0"/>
          </a:p>
        </p:txBody>
      </p:sp>
      <p:pic>
        <p:nvPicPr>
          <p:cNvPr id="4" name="3 - Εικόνα" descr="C:\Users\anevlavis\Desktop\Project\foto\images.jpg"/>
          <p:cNvPicPr/>
          <p:nvPr/>
        </p:nvPicPr>
        <p:blipFill>
          <a:blip r:embed="rId2" cstate="print"/>
          <a:srcRect/>
          <a:stretch>
            <a:fillRect/>
          </a:stretch>
        </p:blipFill>
        <p:spPr bwMode="auto">
          <a:xfrm>
            <a:off x="1475656" y="3068960"/>
            <a:ext cx="6624736" cy="3384376"/>
          </a:xfrm>
          <a:prstGeom prst="rect">
            <a:avLst/>
          </a:prstGeom>
          <a:gradFill>
            <a:gsLst>
              <a:gs pos="0">
                <a:srgbClr val="FFEFD1"/>
              </a:gs>
              <a:gs pos="64999">
                <a:srgbClr val="F0EBD5"/>
              </a:gs>
              <a:gs pos="100000">
                <a:srgbClr val="D1C39F"/>
              </a:gs>
            </a:gsLst>
            <a:lin ang="5400000" scaled="0"/>
          </a:gradFill>
          <a:ln w="9525">
            <a:noFill/>
            <a:miter lim="800000"/>
            <a:headEnd/>
            <a:tailEnd/>
          </a:ln>
          <a:effectLst>
            <a:outerShdw blurRad="50800" dist="38100" dir="5400000" algn="t" rotWithShape="0">
              <a:prstClr val="black">
                <a:alpha val="40000"/>
              </a:prst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548680"/>
            <a:ext cx="8229600" cy="2808312"/>
          </a:xfrm>
        </p:spPr>
        <p:txBody>
          <a:bodyPr>
            <a:normAutofit lnSpcReduction="10000"/>
          </a:bodyPr>
          <a:lstStyle/>
          <a:p>
            <a:pPr algn="just"/>
            <a:r>
              <a:rPr lang="el-GR" sz="3000" dirty="0"/>
              <a:t>Ένα κατευθυνόμενο γράφημα είναι ένα διατεταγμένο ζεύγος </a:t>
            </a:r>
            <a:r>
              <a:rPr lang="en-US" sz="3000" i="1" dirty="0"/>
              <a:t>G</a:t>
            </a:r>
            <a:r>
              <a:rPr lang="el-GR" sz="3000" dirty="0"/>
              <a:t> = (</a:t>
            </a:r>
            <a:r>
              <a:rPr lang="el-GR" sz="3000" i="1" dirty="0"/>
              <a:t>V</a:t>
            </a:r>
            <a:r>
              <a:rPr lang="el-GR" sz="3000" dirty="0"/>
              <a:t>, </a:t>
            </a:r>
            <a:r>
              <a:rPr lang="en-US" sz="3000" i="1" dirty="0"/>
              <a:t>E</a:t>
            </a:r>
            <a:r>
              <a:rPr lang="el-GR" sz="3000" dirty="0"/>
              <a:t>) όπου </a:t>
            </a:r>
            <a:r>
              <a:rPr lang="el-GR" sz="3000" i="1" dirty="0"/>
              <a:t>V</a:t>
            </a:r>
            <a:r>
              <a:rPr lang="el-GR" sz="3000" dirty="0"/>
              <a:t>, είναι ένα σύνολο του οποίου τα στοιχεία λέγονται κορυφές ή κόμβοι και </a:t>
            </a:r>
            <a:r>
              <a:rPr lang="en-US" sz="3000" i="1" dirty="0"/>
              <a:t>E</a:t>
            </a:r>
            <a:r>
              <a:rPr lang="el-GR" sz="3000" dirty="0"/>
              <a:t>, είναι μια σειρά από διατεταγμένα ζεύγη κορυφών, τα οποία ονομάζονται ακμές.</a:t>
            </a:r>
          </a:p>
        </p:txBody>
      </p:sp>
      <p:pic>
        <p:nvPicPr>
          <p:cNvPr id="4" name="3 - Εικόνα" descr="C:\Users\anevlavis\Desktop\Project\foto\500px-Directed_acyclic_graph.svg.png"/>
          <p:cNvPicPr/>
          <p:nvPr/>
        </p:nvPicPr>
        <p:blipFill>
          <a:blip r:embed="rId2" cstate="print"/>
          <a:srcRect/>
          <a:stretch>
            <a:fillRect/>
          </a:stretch>
        </p:blipFill>
        <p:spPr bwMode="auto">
          <a:xfrm>
            <a:off x="1115616" y="3501008"/>
            <a:ext cx="6696744" cy="29523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548680"/>
            <a:ext cx="8229600" cy="1143000"/>
          </a:xfrm>
        </p:spPr>
        <p:txBody>
          <a:bodyPr>
            <a:noAutofit/>
          </a:bodyPr>
          <a:lstStyle/>
          <a:p>
            <a:r>
              <a:rPr lang="el-GR" sz="3600" i="1" u="sng" dirty="0"/>
              <a:t>Ανάλυση ενός βεβαρημένου κατευθυνόμενου γράφου</a:t>
            </a:r>
            <a:br>
              <a:rPr lang="el-GR" sz="3600" i="1" u="sng" dirty="0"/>
            </a:br>
            <a:endParaRPr lang="el-GR" sz="3600" i="1" u="sng" dirty="0"/>
          </a:p>
        </p:txBody>
      </p:sp>
      <p:sp>
        <p:nvSpPr>
          <p:cNvPr id="3" name="2 - Θέση περιεχομένου"/>
          <p:cNvSpPr>
            <a:spLocks noGrp="1"/>
          </p:cNvSpPr>
          <p:nvPr>
            <p:ph idx="1"/>
          </p:nvPr>
        </p:nvSpPr>
        <p:spPr>
          <a:xfrm>
            <a:off x="395536" y="1772816"/>
            <a:ext cx="8229600" cy="4525963"/>
          </a:xfrm>
        </p:spPr>
        <p:txBody>
          <a:bodyPr/>
          <a:lstStyle/>
          <a:p>
            <a:pPr algn="just">
              <a:buNone/>
            </a:pPr>
            <a:r>
              <a:rPr lang="el-GR" dirty="0" smtClean="0"/>
              <a:t>	Βεβαρημένος </a:t>
            </a:r>
            <a:r>
              <a:rPr lang="el-GR" dirty="0"/>
              <a:t>γράφος είναι μια διατεταγμένη τριάδα </a:t>
            </a:r>
            <a:r>
              <a:rPr lang="en-US" dirty="0"/>
              <a:t>G</a:t>
            </a:r>
            <a:r>
              <a:rPr lang="el-GR" dirty="0"/>
              <a:t>=(</a:t>
            </a:r>
            <a:r>
              <a:rPr lang="en-US" dirty="0"/>
              <a:t>V</a:t>
            </a:r>
            <a:r>
              <a:rPr lang="el-GR" dirty="0"/>
              <a:t>,</a:t>
            </a:r>
            <a:r>
              <a:rPr lang="en-US" dirty="0"/>
              <a:t>E</a:t>
            </a:r>
            <a:r>
              <a:rPr lang="el-GR" dirty="0"/>
              <a:t>,</a:t>
            </a:r>
            <a:r>
              <a:rPr lang="en-US" dirty="0"/>
              <a:t>g</a:t>
            </a:r>
            <a:r>
              <a:rPr lang="el-GR" dirty="0"/>
              <a:t>) όπου η </a:t>
            </a:r>
            <a:r>
              <a:rPr lang="en-US" dirty="0"/>
              <a:t>G</a:t>
            </a:r>
            <a:r>
              <a:rPr lang="el-GR" dirty="0"/>
              <a:t> είναι μια συνάρτηση με πεδίο ορισμού το Ε και πεδίο τιμών μια αντιστοίχηση βαρών στις ακμές. (Τα βάρη μπορεί να είναι αριθμοί, σύμβολα ή </a:t>
            </a:r>
            <a:r>
              <a:rPr lang="el-GR" dirty="0" err="1" smtClean="0"/>
              <a:t>ο,τιδήποτε</a:t>
            </a:r>
            <a:r>
              <a:rPr lang="el-GR" dirty="0" smtClean="0"/>
              <a:t> </a:t>
            </a:r>
            <a:r>
              <a:rPr lang="el-GR" dirty="0"/>
              <a:t>θέλουμε να αντιστοιχήσουμε στις ακμές).</a:t>
            </a:r>
          </a:p>
          <a:p>
            <a:endParaRPr lang="el-G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3861048"/>
            <a:ext cx="8229600" cy="2996952"/>
          </a:xfrm>
        </p:spPr>
        <p:txBody>
          <a:bodyPr>
            <a:normAutofit lnSpcReduction="10000"/>
          </a:bodyPr>
          <a:lstStyle/>
          <a:p>
            <a:pPr algn="just">
              <a:buNone/>
            </a:pPr>
            <a:r>
              <a:rPr lang="el-GR" dirty="0" smtClean="0"/>
              <a:t>	Στη </a:t>
            </a:r>
            <a:r>
              <a:rPr lang="el-GR" dirty="0"/>
              <a:t>περίπτωση αυτή το σύνολο </a:t>
            </a:r>
            <a:r>
              <a:rPr lang="en-US" dirty="0"/>
              <a:t>V</a:t>
            </a:r>
            <a:r>
              <a:rPr lang="el-GR" dirty="0"/>
              <a:t> των κόμβων είναι το {Α,Β,Γ,Δ,Ε,Ζ} και το Ε είναι το σύνολο των διμελών σχέσεων { {Α,Β}, {Α,Δ}, {</a:t>
            </a:r>
            <a:r>
              <a:rPr lang="el-GR" dirty="0" smtClean="0"/>
              <a:t>Β,Γ</a:t>
            </a:r>
            <a:r>
              <a:rPr lang="el-GR" dirty="0"/>
              <a:t>}, {Β,Ε}, {Δ,Γ}, {</a:t>
            </a:r>
            <a:r>
              <a:rPr lang="el-GR" dirty="0" smtClean="0"/>
              <a:t>Δ,Ε</a:t>
            </a:r>
            <a:r>
              <a:rPr lang="el-GR" dirty="0"/>
              <a:t>}, {Ε,Ζ}  }. </a:t>
            </a:r>
          </a:p>
          <a:p>
            <a:pPr algn="just">
              <a:buNone/>
            </a:pPr>
            <a:r>
              <a:rPr lang="el-GR" dirty="0" smtClean="0"/>
              <a:t>	</a:t>
            </a:r>
            <a:r>
              <a:rPr lang="en-US" dirty="0" smtClean="0"/>
              <a:t>G</a:t>
            </a:r>
            <a:r>
              <a:rPr lang="el-GR" dirty="0"/>
              <a:t>(</a:t>
            </a:r>
            <a:r>
              <a:rPr lang="en-US" dirty="0"/>
              <a:t>V</a:t>
            </a:r>
            <a:r>
              <a:rPr lang="el-GR" dirty="0"/>
              <a:t>, </a:t>
            </a:r>
            <a:r>
              <a:rPr lang="en-US" dirty="0"/>
              <a:t>E</a:t>
            </a:r>
            <a:r>
              <a:rPr lang="el-GR" dirty="0"/>
              <a:t>, </a:t>
            </a:r>
            <a:r>
              <a:rPr lang="en-US" dirty="0"/>
              <a:t>g</a:t>
            </a:r>
            <a:r>
              <a:rPr lang="el-GR" dirty="0"/>
              <a:t>)={ {Α,Β,20}, {Α,Δ,10}, {Β,Γ,10}, {Β,Ε,25}, {Δ,Γ,30}, {Δ,Ε,15}, {Ε,Ζ,11} }. </a:t>
            </a:r>
          </a:p>
          <a:p>
            <a:pPr algn="just"/>
            <a:endParaRPr lang="el-GR" dirty="0"/>
          </a:p>
        </p:txBody>
      </p:sp>
      <p:pic>
        <p:nvPicPr>
          <p:cNvPr id="4" name="3 - Εικόνα" descr="C:\Users\anevlavis\Desktop\Project\foto\grafos analush.jpg"/>
          <p:cNvPicPr/>
          <p:nvPr/>
        </p:nvPicPr>
        <p:blipFill>
          <a:blip r:embed="rId2" cstate="print"/>
          <a:srcRect/>
          <a:stretch>
            <a:fillRect/>
          </a:stretch>
        </p:blipFill>
        <p:spPr bwMode="auto">
          <a:xfrm>
            <a:off x="1979712" y="260648"/>
            <a:ext cx="4680520" cy="33123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404664"/>
            <a:ext cx="8229600" cy="1228998"/>
          </a:xfrm>
        </p:spPr>
        <p:txBody>
          <a:bodyPr>
            <a:normAutofit fontScale="90000"/>
          </a:bodyPr>
          <a:lstStyle/>
          <a:p>
            <a:r>
              <a:rPr lang="en-US" b="1" u="sng" dirty="0" smtClean="0"/>
              <a:t>Travelling Salesman Problem</a:t>
            </a:r>
            <a:r>
              <a:rPr lang="el-GR" dirty="0"/>
              <a:t/>
            </a:r>
            <a:br>
              <a:rPr lang="el-GR" dirty="0"/>
            </a:br>
            <a:r>
              <a:rPr lang="en-US" b="1" dirty="0" smtClean="0"/>
              <a:t>(</a:t>
            </a:r>
            <a:r>
              <a:rPr lang="en-US" b="1" u="sng" dirty="0" smtClean="0"/>
              <a:t>TSP</a:t>
            </a:r>
            <a:r>
              <a:rPr lang="en-US" b="1" dirty="0" smtClean="0"/>
              <a:t>)</a:t>
            </a:r>
            <a:endParaRPr lang="el-GR" dirty="0"/>
          </a:p>
        </p:txBody>
      </p:sp>
      <p:sp>
        <p:nvSpPr>
          <p:cNvPr id="3" name="2 - Θέση περιεχομένου"/>
          <p:cNvSpPr>
            <a:spLocks noGrp="1"/>
          </p:cNvSpPr>
          <p:nvPr>
            <p:ph idx="1"/>
          </p:nvPr>
        </p:nvSpPr>
        <p:spPr>
          <a:xfrm>
            <a:off x="467544" y="1772816"/>
            <a:ext cx="8229600" cy="4752528"/>
          </a:xfrm>
        </p:spPr>
        <p:txBody>
          <a:bodyPr>
            <a:noAutofit/>
          </a:bodyPr>
          <a:lstStyle/>
          <a:p>
            <a:pPr algn="just">
              <a:buNone/>
            </a:pPr>
            <a:r>
              <a:rPr lang="en-US" dirty="0" smtClean="0"/>
              <a:t>	</a:t>
            </a:r>
            <a:r>
              <a:rPr lang="el-GR" u="sng" dirty="0" smtClean="0"/>
              <a:t>ΟΡΙΣΜΟΣ</a:t>
            </a:r>
            <a:endParaRPr lang="el-GR" dirty="0"/>
          </a:p>
          <a:p>
            <a:pPr algn="just">
              <a:buNone/>
            </a:pPr>
            <a:r>
              <a:rPr lang="en-US" dirty="0" smtClean="0"/>
              <a:t>		</a:t>
            </a:r>
            <a:r>
              <a:rPr lang="el-GR" dirty="0" smtClean="0"/>
              <a:t>Το </a:t>
            </a:r>
            <a:r>
              <a:rPr lang="el-GR" dirty="0"/>
              <a:t>πρόβλημα του περιπλανώμενου πωλητή (</a:t>
            </a:r>
            <a:r>
              <a:rPr lang="en-US" dirty="0"/>
              <a:t>TSP</a:t>
            </a:r>
            <a:r>
              <a:rPr lang="el-GR" dirty="0"/>
              <a:t>) είναι ουσιαστικά η μοντελοποίηση της ερώτησης: </a:t>
            </a:r>
            <a:r>
              <a:rPr lang="el-GR" b="1" dirty="0"/>
              <a:t>“Από μία δεδομένη και πεπερασμένη λίστα πόλεων που περιλαμβάνει και τις μεταξύ τους αποστάσεις, </a:t>
            </a:r>
            <a:r>
              <a:rPr lang="el-GR" b="1" dirty="0" smtClean="0"/>
              <a:t>ποιό </a:t>
            </a:r>
            <a:r>
              <a:rPr lang="el-GR" b="1" dirty="0"/>
              <a:t>είναι το </a:t>
            </a:r>
            <a:r>
              <a:rPr lang="el-GR" b="1" dirty="0" smtClean="0"/>
              <a:t>ποιό </a:t>
            </a:r>
            <a:r>
              <a:rPr lang="el-GR" b="1" dirty="0"/>
              <a:t>σύντομο μονοπάτι που περνάει από κάθε πόλη μόνο μια φορά και καταλήγει στην αρχική πόλη;”</a:t>
            </a:r>
            <a:r>
              <a:rPr lang="el-GR" dirty="0"/>
              <a:t> </a:t>
            </a:r>
          </a:p>
          <a:p>
            <a:pPr algn="just"/>
            <a:endParaRPr lang="el-G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 Εικόνα" descr="C:\Users\anevlavis\Desktop\Project\foto\tsp1_s.jpg"/>
          <p:cNvPicPr/>
          <p:nvPr/>
        </p:nvPicPr>
        <p:blipFill>
          <a:blip r:embed="rId2" cstate="print"/>
          <a:srcRect/>
          <a:stretch>
            <a:fillRect/>
          </a:stretch>
        </p:blipFill>
        <p:spPr bwMode="auto">
          <a:xfrm>
            <a:off x="1547664" y="908720"/>
            <a:ext cx="5976664" cy="5112568"/>
          </a:xfrm>
          <a:prstGeom prst="rect">
            <a:avLst/>
          </a:prstGeom>
          <a:noFill/>
          <a:ln w="9525">
            <a:noFill/>
            <a:miter lim="800000"/>
            <a:headEnd/>
            <a:tailEnd/>
          </a:ln>
        </p:spPr>
      </p:pic>
    </p:spTree>
  </p:cSld>
  <p:clrMapOvr>
    <a:masterClrMapping/>
  </p:clrMapOvr>
  <p:transition spd="slow">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i="1" u="sng" dirty="0"/>
              <a:t>ΙΣΤΟΡΙΚΑ ΣΤΟΙΧΕΙΑ</a:t>
            </a:r>
            <a:r>
              <a:rPr lang="el-GR" i="1" dirty="0"/>
              <a:t/>
            </a:r>
            <a:br>
              <a:rPr lang="el-GR" i="1" dirty="0"/>
            </a:br>
            <a:endParaRPr lang="el-GR" i="1" dirty="0"/>
          </a:p>
        </p:txBody>
      </p:sp>
      <p:sp>
        <p:nvSpPr>
          <p:cNvPr id="3" name="2 - Θέση περιεχομένου"/>
          <p:cNvSpPr>
            <a:spLocks noGrp="1"/>
          </p:cNvSpPr>
          <p:nvPr>
            <p:ph idx="1"/>
          </p:nvPr>
        </p:nvSpPr>
        <p:spPr/>
        <p:txBody>
          <a:bodyPr>
            <a:normAutofit/>
          </a:bodyPr>
          <a:lstStyle/>
          <a:p>
            <a:r>
              <a:rPr lang="el-GR" b="1" u="sng" dirty="0"/>
              <a:t>1800:</a:t>
            </a:r>
            <a:r>
              <a:rPr lang="el-GR" dirty="0"/>
              <a:t> Ορίζεται το πρόβλημα από τον Ιρλανδό μαθηματικό W.R. </a:t>
            </a:r>
            <a:r>
              <a:rPr lang="el-GR" dirty="0" err="1"/>
              <a:t>Hamilton</a:t>
            </a:r>
            <a:r>
              <a:rPr lang="el-GR" dirty="0"/>
              <a:t> και τον Βρετανό </a:t>
            </a:r>
            <a:r>
              <a:rPr lang="el-GR" dirty="0" err="1"/>
              <a:t>Thomas</a:t>
            </a:r>
            <a:r>
              <a:rPr lang="el-GR" dirty="0"/>
              <a:t> </a:t>
            </a:r>
            <a:r>
              <a:rPr lang="el-GR" dirty="0" err="1"/>
              <a:t>Kirkman</a:t>
            </a:r>
            <a:r>
              <a:rPr lang="el-GR" dirty="0"/>
              <a:t>.</a:t>
            </a:r>
          </a:p>
          <a:p>
            <a:r>
              <a:rPr lang="el-GR" b="1" u="sng" dirty="0"/>
              <a:t>1832:</a:t>
            </a:r>
            <a:r>
              <a:rPr lang="el-GR" b="1" dirty="0"/>
              <a:t> </a:t>
            </a:r>
            <a:r>
              <a:rPr lang="el-GR" dirty="0"/>
              <a:t>Εμφανίζεται ένα εγχειρίδιο το οποίο αναφέρει το πρόβλημα και χρησιμοποιεί σαν παράδειγμα, ταξίδια στη Γερμανία και την Ελβετία, αλλά δεν περιέχει κάποια μαθηματική εξήγηση.</a:t>
            </a:r>
          </a:p>
          <a:p>
            <a:pPr>
              <a:buNone/>
            </a:pPr>
            <a:endParaRPr lang="el-G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323528" y="404664"/>
            <a:ext cx="8229600" cy="6192688"/>
          </a:xfrm>
        </p:spPr>
        <p:txBody>
          <a:bodyPr>
            <a:noAutofit/>
          </a:bodyPr>
          <a:lstStyle/>
          <a:p>
            <a:r>
              <a:rPr lang="el-GR" b="1" u="sng" dirty="0" smtClean="0"/>
              <a:t>1930:</a:t>
            </a:r>
            <a:r>
              <a:rPr lang="el-GR" dirty="0" smtClean="0"/>
              <a:t> Στο πανεπιστήμιο της Βιέννης και του </a:t>
            </a:r>
            <a:r>
              <a:rPr lang="el-GR" dirty="0" err="1" smtClean="0"/>
              <a:t>Harvard</a:t>
            </a:r>
            <a:r>
              <a:rPr lang="el-GR" dirty="0" smtClean="0"/>
              <a:t>, δημιουργείται η γενική μαθηματική μορφή του </a:t>
            </a:r>
            <a:r>
              <a:rPr lang="en-US" dirty="0" smtClean="0"/>
              <a:t>TSP</a:t>
            </a:r>
            <a:r>
              <a:rPr lang="el-GR" dirty="0" smtClean="0"/>
              <a:t>. Αξιοπρόσεκτη είναι η επιτυχία του </a:t>
            </a:r>
            <a:r>
              <a:rPr lang="el-GR" dirty="0" err="1" smtClean="0"/>
              <a:t>Αύστρο</a:t>
            </a:r>
            <a:r>
              <a:rPr lang="el-GR" dirty="0" smtClean="0"/>
              <a:t>-Αμερικάνου </a:t>
            </a:r>
            <a:r>
              <a:rPr lang="el-GR" b="1" dirty="0" err="1" smtClean="0"/>
              <a:t>Karl</a:t>
            </a:r>
            <a:r>
              <a:rPr lang="el-GR" b="1" dirty="0" smtClean="0"/>
              <a:t> </a:t>
            </a:r>
            <a:r>
              <a:rPr lang="el-GR" b="1" dirty="0" err="1" smtClean="0"/>
              <a:t>Menger</a:t>
            </a:r>
            <a:r>
              <a:rPr lang="el-GR" dirty="0" smtClean="0"/>
              <a:t> ο οποίος ορίζει μαθηματικά το πρόβλημα. Λίγο αργότερα, ο </a:t>
            </a:r>
            <a:r>
              <a:rPr lang="el-GR" dirty="0" err="1" smtClean="0"/>
              <a:t>Hassler</a:t>
            </a:r>
            <a:r>
              <a:rPr lang="el-GR" dirty="0" smtClean="0"/>
              <a:t> </a:t>
            </a:r>
            <a:r>
              <a:rPr lang="el-GR" dirty="0" err="1" smtClean="0"/>
              <a:t>Whitney</a:t>
            </a:r>
            <a:r>
              <a:rPr lang="el-GR" dirty="0" smtClean="0"/>
              <a:t> στο πανεπιστήμιο του </a:t>
            </a:r>
            <a:r>
              <a:rPr lang="el-GR" dirty="0" err="1" smtClean="0"/>
              <a:t>Princeton</a:t>
            </a:r>
            <a:r>
              <a:rPr lang="el-GR" dirty="0" smtClean="0"/>
              <a:t> δίνει το γνωστό όνομα στο πρόβλημα.</a:t>
            </a:r>
          </a:p>
          <a:p>
            <a:r>
              <a:rPr lang="el-GR" b="1" u="sng" dirty="0" smtClean="0"/>
              <a:t>1950-Σήμερα: </a:t>
            </a:r>
            <a:r>
              <a:rPr lang="el-GR" dirty="0" smtClean="0"/>
              <a:t>Το πρόβλημα μελετάται και συνεχώς δημιουργούνται νέοι τρόποι </a:t>
            </a:r>
            <a:r>
              <a:rPr lang="el-GR" dirty="0" smtClean="0"/>
              <a:t>επίλυσής </a:t>
            </a:r>
            <a:r>
              <a:rPr lang="el-GR" dirty="0" smtClean="0"/>
              <a:t>του, για χρήση στη Ζωή και τις Επιστήμες.</a:t>
            </a:r>
          </a:p>
          <a:p>
            <a:endParaRPr lang="el-G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 Εικόνα" descr="C:\Users\anevlavis\Desktop\Project\foto\gerasimidis.2009.3.2.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620688"/>
            <a:ext cx="8229600" cy="1215008"/>
          </a:xfrm>
        </p:spPr>
        <p:txBody>
          <a:bodyPr>
            <a:normAutofit fontScale="90000"/>
          </a:bodyPr>
          <a:lstStyle/>
          <a:p>
            <a:r>
              <a:rPr lang="el-GR" i="1" u="sng" dirty="0"/>
              <a:t>ΣΥΝΤΟΜΗ ΠΑΡΟΥΣΙΑΣΗ </a:t>
            </a:r>
            <a:r>
              <a:rPr lang="el-GR" i="1" u="sng" dirty="0" smtClean="0"/>
              <a:t>ΕΝΔΕΙΚΤΙΚΩΝ </a:t>
            </a:r>
            <a:r>
              <a:rPr lang="el-GR" i="1" u="sng" dirty="0"/>
              <a:t>ΑΛΓΟΡΙΘΜΩΝ</a:t>
            </a:r>
            <a:r>
              <a:rPr lang="el-GR" i="1" dirty="0"/>
              <a:t/>
            </a:r>
            <a:br>
              <a:rPr lang="el-GR" i="1" dirty="0"/>
            </a:br>
            <a:endParaRPr lang="el-GR" i="1" dirty="0"/>
          </a:p>
        </p:txBody>
      </p:sp>
      <p:sp>
        <p:nvSpPr>
          <p:cNvPr id="3" name="2 - Θέση περιεχομένου"/>
          <p:cNvSpPr>
            <a:spLocks noGrp="1"/>
          </p:cNvSpPr>
          <p:nvPr>
            <p:ph idx="1"/>
          </p:nvPr>
        </p:nvSpPr>
        <p:spPr>
          <a:xfrm>
            <a:off x="539552" y="2492896"/>
            <a:ext cx="8229600" cy="2969171"/>
          </a:xfrm>
        </p:spPr>
        <p:txBody>
          <a:bodyPr/>
          <a:lstStyle/>
          <a:p>
            <a:pPr algn="just">
              <a:buNone/>
            </a:pPr>
            <a:r>
              <a:rPr lang="en-US" sz="3400" dirty="0" smtClean="0"/>
              <a:t>	</a:t>
            </a:r>
            <a:r>
              <a:rPr lang="el-GR" sz="3400" dirty="0" smtClean="0"/>
              <a:t> </a:t>
            </a:r>
            <a:r>
              <a:rPr lang="el-GR" sz="3400" dirty="0"/>
              <a:t>Ανά καιρούς διάφοροι αλγόριθμοι έχουν δημιουργηθεί για την επίλυση </a:t>
            </a:r>
            <a:r>
              <a:rPr lang="en-US" sz="3400" dirty="0"/>
              <a:t>TSP</a:t>
            </a:r>
            <a:r>
              <a:rPr lang="el-GR" sz="3400" dirty="0"/>
              <a:t> προβλημάτων και παρακάτω παραθέτουμε αντιπροσωπευτικούς αλγορίθμους από τους πιθανούς τρόπους προσέγγισης. </a:t>
            </a:r>
          </a:p>
          <a:p>
            <a:pPr algn="just"/>
            <a:endParaRPr lang="el-G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692696"/>
            <a:ext cx="8229600" cy="5433467"/>
          </a:xfrm>
        </p:spPr>
        <p:txBody>
          <a:bodyPr>
            <a:noAutofit/>
          </a:bodyPr>
          <a:lstStyle/>
          <a:p>
            <a:pPr algn="just"/>
            <a:r>
              <a:rPr lang="el-GR" b="1" dirty="0" smtClean="0"/>
              <a:t>ΑΚΡΙΒΕΙΣ ΑΛΓΟΡΙΘΜΟΙ</a:t>
            </a:r>
          </a:p>
          <a:p>
            <a:pPr algn="just"/>
            <a:endParaRPr lang="el-GR" dirty="0"/>
          </a:p>
          <a:p>
            <a:pPr algn="just">
              <a:buNone/>
            </a:pPr>
            <a:r>
              <a:rPr lang="en-US" dirty="0" smtClean="0"/>
              <a:t>	</a:t>
            </a:r>
            <a:r>
              <a:rPr lang="el-GR" dirty="0" smtClean="0"/>
              <a:t>Στηρίζεται </a:t>
            </a:r>
            <a:r>
              <a:rPr lang="el-GR" dirty="0"/>
              <a:t>στη λογική του </a:t>
            </a:r>
            <a:r>
              <a:rPr lang="en-US" b="1" dirty="0"/>
              <a:t>brute force</a:t>
            </a:r>
            <a:r>
              <a:rPr lang="en-US" dirty="0"/>
              <a:t> </a:t>
            </a:r>
            <a:r>
              <a:rPr lang="el-GR" dirty="0"/>
              <a:t>και εξετάζει όλες  τις πιθανές μεταθέσεις διαδρομών ανά ζεύγος πόλεων και ανά το σύνολο. Ο συνήθης  χρόνος  εκτέλεσης δεν υπερβαίνει το </a:t>
            </a:r>
            <a:r>
              <a:rPr lang="en-US" b="1" dirty="0"/>
              <a:t>n</a:t>
            </a:r>
            <a:r>
              <a:rPr lang="el-GR" b="1" dirty="0"/>
              <a:t>! , </a:t>
            </a:r>
            <a:r>
              <a:rPr lang="el-GR" dirty="0"/>
              <a:t>δηλαδή με τον συνήθη συμβολισμό </a:t>
            </a:r>
            <a:r>
              <a:rPr lang="en-US" b="1" dirty="0"/>
              <a:t>O</a:t>
            </a:r>
            <a:r>
              <a:rPr lang="el-GR" b="1" dirty="0"/>
              <a:t>(</a:t>
            </a:r>
            <a:r>
              <a:rPr lang="en-US" b="1" dirty="0"/>
              <a:t>n</a:t>
            </a:r>
            <a:r>
              <a:rPr lang="el-GR" b="1" dirty="0"/>
              <a:t>!)</a:t>
            </a:r>
            <a:r>
              <a:rPr lang="el-GR" dirty="0"/>
              <a:t>. Αυτός ο χρόνος τείνει να είναι πάρα πολύ μεγάλος (μη πρακτικός) για μεγάλες τιμές του </a:t>
            </a:r>
            <a:r>
              <a:rPr lang="en-US" dirty="0"/>
              <a:t>n</a:t>
            </a:r>
            <a:r>
              <a:rPr lang="el-GR" dirty="0"/>
              <a:t>.</a:t>
            </a:r>
          </a:p>
          <a:p>
            <a:pPr algn="just">
              <a:buNone/>
            </a:pPr>
            <a:r>
              <a:rPr lang="en-US" dirty="0" smtClean="0"/>
              <a:t>	</a:t>
            </a:r>
            <a:endParaRPr lang="el-G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1196752"/>
            <a:ext cx="8229600" cy="4536504"/>
          </a:xfrm>
        </p:spPr>
        <p:txBody>
          <a:bodyPr/>
          <a:lstStyle/>
          <a:p>
            <a:pPr algn="just">
              <a:buNone/>
            </a:pPr>
            <a:r>
              <a:rPr lang="el-GR" dirty="0" smtClean="0"/>
              <a:t>	Έχουν γίνει διάφορες απόπειρες βελτίωσης με πιο σημαντική για τον γραμμικό προγραμματισμό, επίλυση μέσω αλγορίθμων </a:t>
            </a:r>
            <a:r>
              <a:rPr lang="el-GR" b="1" dirty="0" smtClean="0"/>
              <a:t>σταδιακής βελτίωσης</a:t>
            </a:r>
            <a:r>
              <a:rPr lang="el-GR" dirty="0" smtClean="0"/>
              <a:t>.</a:t>
            </a:r>
          </a:p>
          <a:p>
            <a:pPr algn="just">
              <a:buNone/>
            </a:pPr>
            <a:r>
              <a:rPr lang="en-US" dirty="0" smtClean="0"/>
              <a:t>	</a:t>
            </a:r>
            <a:r>
              <a:rPr lang="el-GR" dirty="0" smtClean="0"/>
              <a:t>Γνωστή εφαρμογή που χρησιμοποιεί ακριβή αλγόριθμο είναι το </a:t>
            </a:r>
            <a:r>
              <a:rPr lang="el-GR" dirty="0" err="1" smtClean="0"/>
              <a:t>Concorde</a:t>
            </a:r>
            <a:r>
              <a:rPr lang="el-GR" dirty="0" smtClean="0"/>
              <a:t> TSP </a:t>
            </a:r>
            <a:r>
              <a:rPr lang="el-GR" dirty="0" err="1" smtClean="0"/>
              <a:t>Solver</a:t>
            </a:r>
            <a:r>
              <a:rPr lang="el-GR" dirty="0" smtClean="0"/>
              <a:t>, που έχει επιλύσει </a:t>
            </a:r>
            <a:r>
              <a:rPr lang="en-US" dirty="0" smtClean="0"/>
              <a:t>TSP</a:t>
            </a:r>
            <a:r>
              <a:rPr lang="el-GR" dirty="0" smtClean="0"/>
              <a:t> πρόβλημα  έως 33,810 σημεία σε μία πλακέτα κυκλώματος.</a:t>
            </a:r>
          </a:p>
          <a:p>
            <a:pPr algn="just"/>
            <a:endParaRPr lang="el-G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260648"/>
            <a:ext cx="8229600" cy="6336704"/>
          </a:xfrm>
        </p:spPr>
        <p:txBody>
          <a:bodyPr>
            <a:noAutofit/>
          </a:bodyPr>
          <a:lstStyle/>
          <a:p>
            <a:pPr algn="just"/>
            <a:r>
              <a:rPr lang="el-GR" sz="3000" b="1" dirty="0"/>
              <a:t>ΠΕΙΡΑΜΑΤΙΚΟΙ (</a:t>
            </a:r>
            <a:r>
              <a:rPr lang="en-US" sz="3000" b="1" dirty="0"/>
              <a:t>HEURISTIC</a:t>
            </a:r>
            <a:r>
              <a:rPr lang="el-GR" sz="3000" b="1" dirty="0"/>
              <a:t>)  </a:t>
            </a:r>
            <a:r>
              <a:rPr lang="el-GR" sz="3000" b="1" dirty="0" smtClean="0"/>
              <a:t>ΑΛΓΟΡΙΘΜΟΙ</a:t>
            </a:r>
          </a:p>
          <a:p>
            <a:pPr algn="just"/>
            <a:endParaRPr lang="el-GR" sz="3000" dirty="0"/>
          </a:p>
          <a:p>
            <a:pPr algn="just">
              <a:buNone/>
            </a:pPr>
            <a:r>
              <a:rPr lang="el-GR" sz="3000" b="1" dirty="0" smtClean="0"/>
              <a:t>		</a:t>
            </a:r>
            <a:r>
              <a:rPr lang="el-GR" sz="3000" dirty="0" smtClean="0"/>
              <a:t>Στηρίζεται </a:t>
            </a:r>
            <a:r>
              <a:rPr lang="el-GR" sz="3000" dirty="0"/>
              <a:t>στη λογική της ταχύτητας έναντι της ακρίβειας του υπολογισμού. Οι πιο σύγχρονες μέθοδοι για </a:t>
            </a:r>
            <a:r>
              <a:rPr lang="en-US" sz="3000" dirty="0"/>
              <a:t>TSP</a:t>
            </a:r>
            <a:r>
              <a:rPr lang="el-GR" sz="3000" dirty="0"/>
              <a:t> προβλήματα έχουν φτάσει να αποκλίνουν μόνο κατά 2-3% από την βέλτιστη λύση</a:t>
            </a:r>
            <a:r>
              <a:rPr lang="el-GR" sz="3000" dirty="0" smtClean="0"/>
              <a:t>.</a:t>
            </a:r>
            <a:endParaRPr lang="el-GR" sz="3000" dirty="0"/>
          </a:p>
          <a:p>
            <a:pPr algn="just">
              <a:buNone/>
            </a:pPr>
            <a:r>
              <a:rPr lang="el-GR" sz="3000" dirty="0" smtClean="0"/>
              <a:t>	</a:t>
            </a:r>
            <a:r>
              <a:rPr lang="el-GR" sz="3000" dirty="0"/>
              <a:t>	</a:t>
            </a:r>
            <a:r>
              <a:rPr lang="el-GR" sz="3000" dirty="0" smtClean="0"/>
              <a:t>Από </a:t>
            </a:r>
            <a:r>
              <a:rPr lang="el-GR" sz="3000" dirty="0"/>
              <a:t>τους πιο γνωστούς αλγορίθμους είναι ο </a:t>
            </a:r>
            <a:r>
              <a:rPr lang="en-US" sz="3000" b="1" dirty="0"/>
              <a:t>nearest neighbor </a:t>
            </a:r>
            <a:r>
              <a:rPr lang="el-GR" sz="3000" dirty="0"/>
              <a:t>(</a:t>
            </a:r>
            <a:r>
              <a:rPr lang="en-US" sz="3000" dirty="0"/>
              <a:t>or </a:t>
            </a:r>
            <a:r>
              <a:rPr lang="en-US" sz="3000" b="1" dirty="0"/>
              <a:t>Greedy algorithm</a:t>
            </a:r>
            <a:r>
              <a:rPr lang="el-GR" sz="3000" b="1" dirty="0"/>
              <a:t>)</a:t>
            </a:r>
            <a:r>
              <a:rPr lang="el-GR" sz="3000" dirty="0"/>
              <a:t>. Ο αλγόριθμος αυτός βρίσκει την κοντινότερη πόλη που δεν έχουμε ήδη επισκεφτεί.  Κατά κανόνα μας επιστρέφει ένα μονοπάτι 25% μεγαλύτερο από το βέλτιστο, σε χρόνο </a:t>
            </a:r>
            <a:r>
              <a:rPr lang="en-US" sz="3000" b="1" dirty="0"/>
              <a:t>O</a:t>
            </a:r>
            <a:r>
              <a:rPr lang="el-GR" sz="3000" b="1" dirty="0"/>
              <a:t>(</a:t>
            </a:r>
            <a:r>
              <a:rPr lang="en-US" sz="3000" b="1" dirty="0"/>
              <a:t>log</a:t>
            </a:r>
            <a:r>
              <a:rPr lang="el-GR" sz="3000" b="1" dirty="0"/>
              <a:t>(</a:t>
            </a:r>
            <a:r>
              <a:rPr lang="en-US" sz="3000" b="1" dirty="0"/>
              <a:t>n</a:t>
            </a:r>
            <a:r>
              <a:rPr lang="el-GR" sz="3000" b="1" dirty="0"/>
              <a:t>)) </a:t>
            </a:r>
            <a:r>
              <a:rPr lang="el-GR" sz="3000" dirty="0"/>
              <a:t>. </a:t>
            </a:r>
          </a:p>
          <a:p>
            <a:pPr algn="just"/>
            <a:endParaRPr lang="el-GR" sz="3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908720"/>
            <a:ext cx="8229600" cy="5217443"/>
          </a:xfrm>
        </p:spPr>
        <p:txBody>
          <a:bodyPr/>
          <a:lstStyle/>
          <a:p>
            <a:pPr algn="just">
              <a:buNone/>
            </a:pPr>
            <a:r>
              <a:rPr lang="el-GR" dirty="0" smtClean="0"/>
              <a:t>	Το </a:t>
            </a:r>
            <a:r>
              <a:rPr lang="el-GR" dirty="0"/>
              <a:t>μονοπάτι που επιστρέφει ο αλγόριθμος </a:t>
            </a:r>
            <a:r>
              <a:rPr lang="en-US" b="1" dirty="0"/>
              <a:t>Greedy</a:t>
            </a:r>
            <a:r>
              <a:rPr lang="en-US" dirty="0"/>
              <a:t> </a:t>
            </a:r>
            <a:r>
              <a:rPr lang="el-GR" dirty="0"/>
              <a:t> μπορεί να βελτιστοποιηθεί περεταίρω μέσω του 2-</a:t>
            </a:r>
            <a:r>
              <a:rPr lang="en-US" dirty="0"/>
              <a:t>Opt</a:t>
            </a:r>
            <a:r>
              <a:rPr lang="el-GR" dirty="0"/>
              <a:t> (αλλά και άλλων)  αλγορίθμου. Αυτός ο αλγόριθμος εξετάζει αν ένα μονοπάτι από μία πόλη σε μία άλλη διασταυρώνεται με κάποιο άλλο μονοπάτι. Σε περίπτωση που συμβαίνει αυτό ανακατατάσσει τη διαδρομή. Ο συνήθης χρόνος εκτέλεσης είναι </a:t>
            </a:r>
            <a:r>
              <a:rPr lang="en-US" b="1" dirty="0"/>
              <a:t>O</a:t>
            </a:r>
            <a:r>
              <a:rPr lang="el-GR" b="1" dirty="0"/>
              <a:t>(</a:t>
            </a:r>
            <a:r>
              <a:rPr lang="en-US" b="1" dirty="0"/>
              <a:t>n</a:t>
            </a:r>
            <a:r>
              <a:rPr lang="el-GR" b="1" baseline="30000" dirty="0"/>
              <a:t>2</a:t>
            </a:r>
            <a:r>
              <a:rPr lang="el-GR" b="1" dirty="0"/>
              <a:t>).   </a:t>
            </a:r>
            <a:endParaRPr lang="el-GR" dirty="0"/>
          </a:p>
          <a:p>
            <a:pPr algn="just"/>
            <a:endParaRPr lang="el-G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LuckyPunk\Desktop\tsp_greedy2.gif"/>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11500"/>
                    </a14:imgEffect>
                  </a14:imgLayer>
                </a14:imgProps>
              </a:ext>
              <a:ext uri="{28A0092B-C50C-407E-A947-70E740481C1C}">
                <a14:useLocalDpi xmlns:a14="http://schemas.microsoft.com/office/drawing/2010/main" val="0"/>
              </a:ext>
            </a:extLst>
          </a:blip>
          <a:srcRect/>
          <a:stretch>
            <a:fillRect/>
          </a:stretch>
        </p:blipFill>
        <p:spPr bwMode="auto">
          <a:xfrm>
            <a:off x="0" y="-6106"/>
            <a:ext cx="9113810" cy="6864106"/>
          </a:xfrm>
          <a:prstGeom prst="rect">
            <a:avLst/>
          </a:prstGeom>
          <a:pattFill prst="pct5">
            <a:fgClr>
              <a:schemeClr val="accent1"/>
            </a:fgClr>
            <a:bgClr>
              <a:schemeClr val="bg1"/>
            </a:bgClr>
          </a:pattFill>
        </p:spPr>
      </p:pic>
    </p:spTree>
  </p:cSld>
  <p:clrMapOvr>
    <a:masterClrMapping/>
  </p:clrMapOvr>
  <p:transition spd="slow">
    <p:strips dir="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548680"/>
            <a:ext cx="8229600" cy="5860032"/>
          </a:xfrm>
        </p:spPr>
        <p:txBody>
          <a:bodyPr>
            <a:normAutofit fontScale="92500" lnSpcReduction="20000"/>
          </a:bodyPr>
          <a:lstStyle/>
          <a:p>
            <a:pPr algn="just">
              <a:buNone/>
            </a:pPr>
            <a:r>
              <a:rPr lang="el-GR" dirty="0" smtClean="0"/>
              <a:t>		Μία </a:t>
            </a:r>
            <a:r>
              <a:rPr lang="el-GR" dirty="0"/>
              <a:t>άλλη εμπειρική προσέγγιση επίλυσης του </a:t>
            </a:r>
            <a:r>
              <a:rPr lang="en-US" dirty="0"/>
              <a:t>TSP</a:t>
            </a:r>
            <a:r>
              <a:rPr lang="el-GR" dirty="0"/>
              <a:t> διατυπώθηκε το 1997 από τον </a:t>
            </a:r>
            <a:r>
              <a:rPr lang="en-US" dirty="0"/>
              <a:t>Marco </a:t>
            </a:r>
            <a:r>
              <a:rPr lang="en-US" dirty="0" err="1"/>
              <a:t>Dorigo</a:t>
            </a:r>
            <a:r>
              <a:rPr lang="el-GR" dirty="0"/>
              <a:t> και είναι η μέθοδος που χρησιμοποιείται στην επιστήμη των υπολογιστών και ονομάζεται </a:t>
            </a:r>
            <a:r>
              <a:rPr lang="en-US" dirty="0"/>
              <a:t>Ant Colony Optimization  algorithm</a:t>
            </a:r>
            <a:r>
              <a:rPr lang="el-GR" dirty="0"/>
              <a:t>. Στηρίζεται στη λογική της εύρεσης όλων των πιθανών διαδρομών ανά πόλη που περνάει, καθώς και για ένα καθορισμένο πλήθος πόλεων μετά από αυτήν, μέχρι τον τελικό προορισμό και επιλογής της βέλτιστης διαδρομής.</a:t>
            </a:r>
          </a:p>
          <a:p>
            <a:pPr algn="just">
              <a:buNone/>
            </a:pPr>
            <a:r>
              <a:rPr lang="el-GR" dirty="0" smtClean="0"/>
              <a:t>		Η </a:t>
            </a:r>
            <a:r>
              <a:rPr lang="el-GR" dirty="0"/>
              <a:t>επιλογή κάθε επόμενου κόμβου εκτός του αρχικού γίνεται τυχαία με βάση την πιθανότητα ένα “μυρμήγκι”   να επιλέξει  τον πιο κοντινό του (όπως τον αντιλαμβάνεται) κόμβο, αντί να συνεχίσει στην προκαθορισμένη λύση-διαδρομή. </a:t>
            </a:r>
          </a:p>
          <a:p>
            <a:pPr algn="just"/>
            <a:endParaRPr lang="el-G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5085184"/>
            <a:ext cx="9144000" cy="1584176"/>
          </a:xfrm>
        </p:spPr>
        <p:txBody>
          <a:bodyPr>
            <a:noAutofit/>
          </a:bodyPr>
          <a:lstStyle/>
          <a:p>
            <a:pPr algn="just">
              <a:buNone/>
            </a:pPr>
            <a:r>
              <a:rPr lang="el-GR" sz="2400" dirty="0" smtClean="0"/>
              <a:t>	Τελικά </a:t>
            </a:r>
            <a:r>
              <a:rPr lang="el-GR" sz="2400" dirty="0"/>
              <a:t>η διαδρομή που το  “μυρμήγκι”   ακολουθεί , εάν είναι καλύτερη από τη προηγούμενη, αντικαθιστά την προηγούμενη λύση-διαδρομή.</a:t>
            </a:r>
          </a:p>
          <a:p>
            <a:endParaRPr lang="el-GR" sz="2400" dirty="0"/>
          </a:p>
        </p:txBody>
      </p:sp>
      <p:pic>
        <p:nvPicPr>
          <p:cNvPr id="4" name="3 - Εικόνα" descr="C:\Users\anevlavis\Desktop\Project\foto\ant_colony.jpg"/>
          <p:cNvPicPr/>
          <p:nvPr/>
        </p:nvPicPr>
        <p:blipFill>
          <a:blip r:embed="rId2" cstate="print"/>
          <a:srcRect/>
          <a:stretch>
            <a:fillRect/>
          </a:stretch>
        </p:blipFill>
        <p:spPr bwMode="auto">
          <a:xfrm>
            <a:off x="1187624" y="188640"/>
            <a:ext cx="6624736" cy="45365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descr="C:\Users\anevlavis\Desktop\Project\foto\600px-Aco_TSP.svg.png"/>
          <p:cNvPicPr/>
          <p:nvPr/>
        </p:nvPicPr>
        <p:blipFill>
          <a:blip r:embed="rId2" cstate="print"/>
          <a:srcRect/>
          <a:stretch>
            <a:fillRect/>
          </a:stretch>
        </p:blipFill>
        <p:spPr bwMode="auto">
          <a:xfrm>
            <a:off x="323528" y="1052736"/>
            <a:ext cx="8280920"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i="1" u="sng" dirty="0" smtClean="0"/>
              <a:t>Αλγόριθμος Επίλυσης δυναμικού Προγραμματισμού</a:t>
            </a:r>
            <a:endParaRPr lang="el-GR" i="1" u="sng" dirty="0"/>
          </a:p>
        </p:txBody>
      </p:sp>
      <p:sp>
        <p:nvSpPr>
          <p:cNvPr id="3" name="2 - Θέση περιεχομένου"/>
          <p:cNvSpPr>
            <a:spLocks noGrp="1"/>
          </p:cNvSpPr>
          <p:nvPr>
            <p:ph idx="1"/>
          </p:nvPr>
        </p:nvSpPr>
        <p:spPr>
          <a:xfrm>
            <a:off x="467544" y="2852936"/>
            <a:ext cx="8229600" cy="2188840"/>
          </a:xfrm>
        </p:spPr>
        <p:txBody>
          <a:bodyPr>
            <a:noAutofit/>
          </a:bodyPr>
          <a:lstStyle/>
          <a:p>
            <a:pPr>
              <a:buNone/>
            </a:pPr>
            <a:r>
              <a:rPr lang="el-GR" dirty="0" smtClean="0"/>
              <a:t>	Ο </a:t>
            </a:r>
            <a:r>
              <a:rPr lang="el-GR" dirty="0"/>
              <a:t>παρακάτω αλγόριθμος είναι ακέραιου δυναμικού προγραμματισμού στον οποίο βασιστήκαμε για να  υλοποιήσουμε τον </a:t>
            </a:r>
            <a:r>
              <a:rPr lang="el-GR" dirty="0" smtClean="0"/>
              <a:t>κώδικά </a:t>
            </a:r>
            <a:r>
              <a:rPr lang="el-GR" dirty="0" smtClean="0"/>
              <a:t>μας, ο οποίος τρέχει σε χρόνο </a:t>
            </a:r>
            <a:r>
              <a:rPr lang="el-GR" sz="3400" b="1" dirty="0" smtClean="0"/>
              <a:t>Ο(</a:t>
            </a:r>
            <a:r>
              <a:rPr lang="en-US" sz="3400" b="1" dirty="0"/>
              <a:t>n</a:t>
            </a:r>
            <a:r>
              <a:rPr lang="el-GR" sz="3400" b="1" baseline="30000" dirty="0"/>
              <a:t>2</a:t>
            </a:r>
            <a:r>
              <a:rPr lang="el-GR" sz="3400" b="1" dirty="0"/>
              <a:t>)</a:t>
            </a:r>
            <a:r>
              <a:rPr lang="el-GR" sz="3400" dirty="0"/>
              <a:t>.  </a:t>
            </a:r>
          </a:p>
          <a:p>
            <a:pPr>
              <a:buNone/>
            </a:pPr>
            <a:r>
              <a:rPr lang="el-GR" dirty="0" smtClean="0"/>
              <a:t> </a:t>
            </a:r>
            <a:endParaRPr lang="el-GR" dirty="0"/>
          </a:p>
          <a:p>
            <a:endParaRPr lang="el-G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14" name="Picture 4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79512" y="260648"/>
            <a:ext cx="8577423" cy="1080120"/>
          </a:xfrm>
          <a:prstGeom prst="rect">
            <a:avLst/>
          </a:prstGeom>
          <a:noFill/>
        </p:spPr>
      </p:pic>
      <p:pic>
        <p:nvPicPr>
          <p:cNvPr id="3113" name="Picture 4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51520" y="1412776"/>
            <a:ext cx="3229477" cy="1368153"/>
          </a:xfrm>
          <a:prstGeom prst="rect">
            <a:avLst/>
          </a:prstGeom>
          <a:noFill/>
        </p:spPr>
      </p:pic>
      <p:pic>
        <p:nvPicPr>
          <p:cNvPr id="3112" name="Picture 40"/>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51520" y="2852936"/>
            <a:ext cx="5112568" cy="576064"/>
          </a:xfrm>
          <a:prstGeom prst="rect">
            <a:avLst/>
          </a:prstGeom>
          <a:noFill/>
        </p:spPr>
      </p:pic>
      <p:pic>
        <p:nvPicPr>
          <p:cNvPr id="3111" name="Picture 39"/>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23528" y="3429000"/>
            <a:ext cx="4968552" cy="558608"/>
          </a:xfrm>
          <a:prstGeom prst="rect">
            <a:avLst/>
          </a:prstGeom>
          <a:noFill/>
        </p:spPr>
      </p:pic>
      <p:pic>
        <p:nvPicPr>
          <p:cNvPr id="3110" name="Picture 38"/>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323528" y="4149080"/>
            <a:ext cx="6598551" cy="864096"/>
          </a:xfrm>
          <a:prstGeom prst="rect">
            <a:avLst/>
          </a:prstGeom>
          <a:noFill/>
        </p:spPr>
      </p:pic>
      <p:pic>
        <p:nvPicPr>
          <p:cNvPr id="3109" name="Picture 37"/>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395536" y="5013176"/>
            <a:ext cx="6598552" cy="1008112"/>
          </a:xfrm>
          <a:prstGeom prst="rect">
            <a:avLst/>
          </a:prstGeom>
          <a:noFill/>
        </p:spPr>
      </p:pic>
      <p:pic>
        <p:nvPicPr>
          <p:cNvPr id="3108" name="Picture 36"/>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395536" y="6021288"/>
            <a:ext cx="5904656" cy="648072"/>
          </a:xfrm>
          <a:prstGeom prst="rect">
            <a:avLst/>
          </a:prstGeom>
          <a:noFill/>
        </p:spPr>
      </p:pic>
      <p:sp>
        <p:nvSpPr>
          <p:cNvPr id="3115" name="Rectangle 43"/>
          <p:cNvSpPr>
            <a:spLocks noChangeArrowheads="1"/>
          </p:cNvSpPr>
          <p:nvPr/>
        </p:nvSpPr>
        <p:spPr bwMode="auto">
          <a:xfrm>
            <a:off x="4479634" y="-156118"/>
            <a:ext cx="184731" cy="76944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l-GR" sz="4400" b="0" i="0" u="none" strike="noStrike" cap="none" normalizeH="0" baseline="0" smtClean="0">
              <a:ln>
                <a:noFill/>
              </a:ln>
              <a:solidFill>
                <a:schemeClr val="tx1"/>
              </a:solidFill>
              <a:effectLst/>
              <a:latin typeface="Arial" pitchFamily="34" charset="0"/>
              <a:cs typeface="Arial" pitchFamily="34" charset="0"/>
            </a:endParaRPr>
          </a:p>
        </p:txBody>
      </p:sp>
      <p:sp>
        <p:nvSpPr>
          <p:cNvPr id="3116" name="Rectangle 44"/>
          <p:cNvSpPr>
            <a:spLocks noChangeArrowheads="1"/>
          </p:cNvSpPr>
          <p:nvPr/>
        </p:nvSpPr>
        <p:spPr bwMode="auto">
          <a:xfrm>
            <a:off x="4479634" y="720182"/>
            <a:ext cx="184731" cy="76944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l-GR" sz="4400" b="0" i="0" u="none" strike="noStrike" cap="none" normalizeH="0" baseline="0" smtClean="0">
              <a:ln>
                <a:noFill/>
              </a:ln>
              <a:solidFill>
                <a:schemeClr val="tx1"/>
              </a:solidFill>
              <a:effectLst/>
              <a:latin typeface="Arial" pitchFamily="34" charset="0"/>
              <a:cs typeface="Arial" pitchFamily="34" charset="0"/>
            </a:endParaRPr>
          </a:p>
        </p:txBody>
      </p:sp>
      <p:sp>
        <p:nvSpPr>
          <p:cNvPr id="3117" name="Rectangle 45"/>
          <p:cNvSpPr>
            <a:spLocks noChangeArrowheads="1"/>
          </p:cNvSpPr>
          <p:nvPr/>
        </p:nvSpPr>
        <p:spPr bwMode="auto">
          <a:xfrm>
            <a:off x="4479634" y="1539332"/>
            <a:ext cx="184731" cy="76944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l-GR" sz="4400" b="0" i="0" u="none" strike="noStrike" cap="none" normalizeH="0" baseline="0" smtClean="0">
              <a:ln>
                <a:noFill/>
              </a:ln>
              <a:solidFill>
                <a:schemeClr val="tx1"/>
              </a:solidFill>
              <a:effectLst/>
              <a:latin typeface="Arial" pitchFamily="34" charset="0"/>
              <a:cs typeface="Arial" pitchFamily="34" charset="0"/>
            </a:endParaRPr>
          </a:p>
        </p:txBody>
      </p:sp>
      <p:sp>
        <p:nvSpPr>
          <p:cNvPr id="3118" name="Rectangle 46"/>
          <p:cNvSpPr>
            <a:spLocks noChangeArrowheads="1"/>
          </p:cNvSpPr>
          <p:nvPr/>
        </p:nvSpPr>
        <p:spPr bwMode="auto">
          <a:xfrm>
            <a:off x="4479634" y="1872707"/>
            <a:ext cx="184731" cy="76944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l-GR" sz="4400" b="0" i="0" u="none" strike="noStrike" cap="none" normalizeH="0" baseline="0" smtClean="0">
              <a:ln>
                <a:noFill/>
              </a:ln>
              <a:solidFill>
                <a:schemeClr val="tx1"/>
              </a:solidFill>
              <a:effectLst/>
              <a:latin typeface="Arial" pitchFamily="34" charset="0"/>
              <a:cs typeface="Arial" pitchFamily="34" charset="0"/>
            </a:endParaRPr>
          </a:p>
        </p:txBody>
      </p:sp>
      <p:sp>
        <p:nvSpPr>
          <p:cNvPr id="3119" name="Rectangle 47"/>
          <p:cNvSpPr>
            <a:spLocks noChangeArrowheads="1"/>
          </p:cNvSpPr>
          <p:nvPr/>
        </p:nvSpPr>
        <p:spPr bwMode="auto">
          <a:xfrm>
            <a:off x="4018002" y="1867530"/>
            <a:ext cx="1107996" cy="144655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4400" b="0" i="0" u="none" strike="noStrike" cap="none" normalizeH="0" baseline="0" smtClean="0">
                <a:ln>
                  <a:noFill/>
                </a:ln>
                <a:solidFill>
                  <a:schemeClr val="tx1"/>
                </a:solidFill>
                <a:effectLst/>
                <a:latin typeface="Cambria Math" pitchFamily="18" charset="0"/>
                <a:ea typeface="Times New Roman" pitchFamily="18" charset="0"/>
                <a:cs typeface="Calibri" pitchFamily="34" charset="0"/>
              </a:rPr>
              <a:t>	</a:t>
            </a:r>
            <a:endParaRPr kumimoji="0" lang="el-GR" sz="1600" b="0" i="0" u="none" strike="noStrike" cap="none" normalizeH="0" baseline="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l-GR" sz="4400" b="0" i="0" u="none" strike="noStrike" cap="none" normalizeH="0" baseline="0" smtClean="0">
              <a:ln>
                <a:noFill/>
              </a:ln>
              <a:solidFill>
                <a:schemeClr val="tx1"/>
              </a:solidFill>
              <a:effectLst/>
              <a:latin typeface="Arial" pitchFamily="34" charset="0"/>
              <a:cs typeface="Arial" pitchFamily="34" charset="0"/>
            </a:endParaRPr>
          </a:p>
        </p:txBody>
      </p:sp>
      <p:sp>
        <p:nvSpPr>
          <p:cNvPr id="3120" name="Rectangle 48"/>
          <p:cNvSpPr>
            <a:spLocks noChangeArrowheads="1"/>
          </p:cNvSpPr>
          <p:nvPr/>
        </p:nvSpPr>
        <p:spPr bwMode="auto">
          <a:xfrm>
            <a:off x="4018002" y="2705728"/>
            <a:ext cx="1107996" cy="144655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4400" b="0" i="0" u="none" strike="noStrike" cap="none" normalizeH="0" baseline="0" smtClean="0">
                <a:ln>
                  <a:noFill/>
                </a:ln>
                <a:solidFill>
                  <a:schemeClr val="tx1"/>
                </a:solidFill>
                <a:effectLst/>
                <a:latin typeface="Cambria Math" pitchFamily="18" charset="0"/>
                <a:ea typeface="Times New Roman" pitchFamily="18" charset="0"/>
                <a:cs typeface="Calibri" pitchFamily="34" charset="0"/>
              </a:rPr>
              <a:t>	</a:t>
            </a:r>
            <a:r>
              <a:rPr kumimoji="0" lang="en-US" sz="4400" b="0" i="1" u="none" strike="noStrike" cap="none" normalizeH="0" baseline="0" smtClean="0">
                <a:ln>
                  <a:noFill/>
                </a:ln>
                <a:solidFill>
                  <a:schemeClr val="tx1"/>
                </a:solidFill>
                <a:effectLst/>
                <a:latin typeface="Cambria Math" pitchFamily="18" charset="0"/>
                <a:ea typeface="Times New Roman" pitchFamily="18" charset="0"/>
                <a:cs typeface="Calibri" pitchFamily="34" charset="0"/>
              </a:rPr>
              <a:t/>
            </a:r>
            <a:br>
              <a:rPr kumimoji="0" lang="en-US" sz="4400" b="0" i="1" u="none" strike="noStrike" cap="none" normalizeH="0" baseline="0" smtClean="0">
                <a:ln>
                  <a:noFill/>
                </a:ln>
                <a:solidFill>
                  <a:schemeClr val="tx1"/>
                </a:solidFill>
                <a:effectLst/>
                <a:latin typeface="Cambria Math" pitchFamily="18" charset="0"/>
                <a:ea typeface="Times New Roman" pitchFamily="18" charset="0"/>
                <a:cs typeface="Calibri" pitchFamily="34" charset="0"/>
              </a:rPr>
            </a:br>
            <a:endParaRPr kumimoji="0" lang="en-US" sz="4400" b="0" i="0" u="none" strike="noStrike" cap="none" normalizeH="0" baseline="0" smtClean="0">
              <a:ln>
                <a:noFill/>
              </a:ln>
              <a:solidFill>
                <a:schemeClr val="tx1"/>
              </a:solidFill>
              <a:effectLst/>
              <a:latin typeface="Arial" pitchFamily="34" charset="0"/>
              <a:cs typeface="Arial" pitchFamily="34" charset="0"/>
            </a:endParaRPr>
          </a:p>
        </p:txBody>
      </p:sp>
      <p:sp>
        <p:nvSpPr>
          <p:cNvPr id="3121" name="Rectangle 49"/>
          <p:cNvSpPr>
            <a:spLocks noChangeArrowheads="1"/>
          </p:cNvSpPr>
          <p:nvPr/>
        </p:nvSpPr>
        <p:spPr bwMode="auto">
          <a:xfrm>
            <a:off x="4479634" y="4111082"/>
            <a:ext cx="184731" cy="76944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l-GR" sz="4400" b="0" i="0" u="none" strike="noStrike" cap="none" normalizeH="0" baseline="0" smtClean="0">
              <a:ln>
                <a:noFill/>
              </a:ln>
              <a:solidFill>
                <a:schemeClr val="tx1"/>
              </a:solidFill>
              <a:effectLst/>
              <a:latin typeface="Arial" pitchFamily="34" charset="0"/>
              <a:cs typeface="Arial" pitchFamily="34" charset="0"/>
            </a:endParaRPr>
          </a:p>
        </p:txBody>
      </p:sp>
      <p:sp>
        <p:nvSpPr>
          <p:cNvPr id="3122" name="Rectangle 50"/>
          <p:cNvSpPr>
            <a:spLocks noChangeArrowheads="1"/>
          </p:cNvSpPr>
          <p:nvPr/>
        </p:nvSpPr>
        <p:spPr bwMode="auto">
          <a:xfrm>
            <a:off x="3556337" y="4334505"/>
            <a:ext cx="2031325" cy="144655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4400" b="0" i="0" u="none" strike="noStrike" cap="none" normalizeH="0" baseline="0" smtClean="0">
                <a:ln>
                  <a:noFill/>
                </a:ln>
                <a:solidFill>
                  <a:schemeClr val="tx1"/>
                </a:solidFill>
                <a:effectLst/>
                <a:latin typeface="Cambria Math" pitchFamily="18" charset="0"/>
                <a:ea typeface="Times New Roman" pitchFamily="18" charset="0"/>
                <a:cs typeface="Calibri" pitchFamily="34" charset="0"/>
              </a:rPr>
              <a:t>		</a:t>
            </a:r>
            <a:endParaRPr kumimoji="0" lang="el-GR" sz="1600" b="0" i="0" u="none" strike="noStrike" cap="none" normalizeH="0" baseline="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l-GR" sz="44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i="1" u="sng" dirty="0"/>
              <a:t>Ανάλυση Δεδομένων Αλγορίθμου :</a:t>
            </a:r>
            <a:br>
              <a:rPr lang="el-GR" i="1" u="sng" dirty="0"/>
            </a:br>
            <a:endParaRPr lang="el-GR" i="1" u="sng" dirty="0"/>
          </a:p>
        </p:txBody>
      </p:sp>
      <p:sp>
        <p:nvSpPr>
          <p:cNvPr id="3" name="2 - Θέση περιεχομένου"/>
          <p:cNvSpPr>
            <a:spLocks noGrp="1"/>
          </p:cNvSpPr>
          <p:nvPr>
            <p:ph idx="1"/>
          </p:nvPr>
        </p:nvSpPr>
        <p:spPr/>
        <p:txBody>
          <a:bodyPr/>
          <a:lstStyle/>
          <a:p>
            <a:pPr algn="just"/>
            <a:r>
              <a:rPr lang="el-GR" dirty="0"/>
              <a:t>Το </a:t>
            </a:r>
            <a:r>
              <a:rPr lang="en-US" b="1" dirty="0" err="1"/>
              <a:t>i</a:t>
            </a:r>
            <a:r>
              <a:rPr lang="en-US" b="1" dirty="0"/>
              <a:t> </a:t>
            </a:r>
            <a:r>
              <a:rPr lang="el-GR" dirty="0"/>
              <a:t>είναι η πόλη που βρισκόμαστε κάθε φορά στο γράφο μας ενώ το </a:t>
            </a:r>
            <a:r>
              <a:rPr lang="en-US" b="1" dirty="0"/>
              <a:t>j</a:t>
            </a:r>
            <a:r>
              <a:rPr lang="el-GR" dirty="0"/>
              <a:t> είναι η πόλη στην οποία θέλουμε </a:t>
            </a:r>
            <a:r>
              <a:rPr lang="el-GR" dirty="0" smtClean="0"/>
              <a:t>να </a:t>
            </a:r>
            <a:r>
              <a:rPr lang="el-GR" dirty="0"/>
              <a:t>πάμε. </a:t>
            </a:r>
          </a:p>
          <a:p>
            <a:pPr algn="just"/>
            <a:r>
              <a:rPr lang="el-GR" dirty="0"/>
              <a:t>Το </a:t>
            </a:r>
            <a:r>
              <a:rPr lang="en-US" dirty="0" err="1"/>
              <a:t>x</a:t>
            </a:r>
            <a:r>
              <a:rPr lang="en-US" baseline="-25000" dirty="0" err="1"/>
              <a:t>ij</a:t>
            </a:r>
            <a:r>
              <a:rPr lang="en-US" dirty="0"/>
              <a:t> </a:t>
            </a:r>
            <a:r>
              <a:rPr lang="el-GR" dirty="0"/>
              <a:t>είναι μια μεταβλητή η οποία παίρνει την τιμή 1 όταν το μονοπάτι του γράφου μας πηγαίνει από την πόλη </a:t>
            </a:r>
            <a:r>
              <a:rPr lang="en-US" dirty="0" err="1"/>
              <a:t>i</a:t>
            </a:r>
            <a:r>
              <a:rPr lang="en-US" dirty="0"/>
              <a:t> </a:t>
            </a:r>
            <a:r>
              <a:rPr lang="el-GR" dirty="0"/>
              <a:t>στην πόλη </a:t>
            </a:r>
            <a:r>
              <a:rPr lang="en-US" dirty="0"/>
              <a:t>j</a:t>
            </a:r>
            <a:r>
              <a:rPr lang="el-GR" dirty="0"/>
              <a:t> και την τιμή 0 διαφορετικά. </a:t>
            </a:r>
          </a:p>
          <a:p>
            <a:endParaRPr lang="el-G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1340768"/>
            <a:ext cx="8229600" cy="3960440"/>
          </a:xfrm>
        </p:spPr>
        <p:txBody>
          <a:bodyPr>
            <a:normAutofit lnSpcReduction="10000"/>
          </a:bodyPr>
          <a:lstStyle/>
          <a:p>
            <a:pPr algn="just"/>
            <a:r>
              <a:rPr lang="el-GR" dirty="0"/>
              <a:t>Το </a:t>
            </a:r>
            <a:r>
              <a:rPr lang="en-US" b="1" dirty="0" err="1"/>
              <a:t>c</a:t>
            </a:r>
            <a:r>
              <a:rPr lang="en-US" b="1" baseline="-25000" dirty="0" err="1"/>
              <a:t>ij</a:t>
            </a:r>
            <a:r>
              <a:rPr lang="en-US" dirty="0"/>
              <a:t> </a:t>
            </a:r>
            <a:r>
              <a:rPr lang="el-GR" dirty="0"/>
              <a:t>είναι η απόσταση ανάμεσα στις πόλεις </a:t>
            </a:r>
            <a:r>
              <a:rPr lang="en-US" dirty="0" err="1"/>
              <a:t>i</a:t>
            </a:r>
            <a:r>
              <a:rPr lang="en-US" dirty="0"/>
              <a:t> </a:t>
            </a:r>
            <a:r>
              <a:rPr lang="el-GR" dirty="0"/>
              <a:t>και </a:t>
            </a:r>
            <a:r>
              <a:rPr lang="en-US" dirty="0"/>
              <a:t>j</a:t>
            </a:r>
            <a:r>
              <a:rPr lang="el-GR" dirty="0"/>
              <a:t> (ή αλλιώς το βάρος</a:t>
            </a:r>
            <a:r>
              <a:rPr lang="el-GR" dirty="0" smtClean="0"/>
              <a:t>).</a:t>
            </a:r>
          </a:p>
          <a:p>
            <a:pPr algn="just">
              <a:buNone/>
            </a:pPr>
            <a:endParaRPr lang="el-GR" dirty="0"/>
          </a:p>
          <a:p>
            <a:pPr algn="just"/>
            <a:r>
              <a:rPr lang="el-GR" dirty="0"/>
              <a:t>Τα </a:t>
            </a:r>
            <a:r>
              <a:rPr lang="en-US" b="1" dirty="0" err="1"/>
              <a:t>u</a:t>
            </a:r>
            <a:r>
              <a:rPr lang="en-US" b="1" baseline="-25000" dirty="0" err="1"/>
              <a:t>i</a:t>
            </a:r>
            <a:r>
              <a:rPr lang="en-US" baseline="-25000" dirty="0"/>
              <a:t>  </a:t>
            </a:r>
            <a:r>
              <a:rPr lang="el-GR" dirty="0"/>
              <a:t>και  </a:t>
            </a:r>
            <a:r>
              <a:rPr lang="en-US" b="1" dirty="0" err="1"/>
              <a:t>u</a:t>
            </a:r>
            <a:r>
              <a:rPr lang="en-US" b="1" baseline="-25000" dirty="0" err="1"/>
              <a:t>j</a:t>
            </a:r>
            <a:r>
              <a:rPr lang="en-US" b="1" baseline="-25000" dirty="0"/>
              <a:t> </a:t>
            </a:r>
            <a:r>
              <a:rPr lang="en-US" baseline="-25000" dirty="0"/>
              <a:t> </a:t>
            </a:r>
            <a:r>
              <a:rPr lang="el-GR" dirty="0"/>
              <a:t>είναι αυθαίρετες μεταβλητές με την χρήση των οποίων  διασφαλίζουμε ότι κάθε διαδρομή που δημιουργεί ο αλγόριθμος περνάει από όλους τους κόμβους του γράφου χωρίς να δημιουργεί </a:t>
            </a:r>
            <a:r>
              <a:rPr lang="el-GR" dirty="0" err="1"/>
              <a:t>υποδιαδρομές</a:t>
            </a:r>
            <a:r>
              <a:rPr lang="el-GR" dirty="0" smtClean="0"/>
              <a:t>.</a:t>
            </a:r>
          </a:p>
          <a:p>
            <a:pPr algn="just"/>
            <a:endParaRPr lang="el-GR" dirty="0"/>
          </a:p>
          <a:p>
            <a:pPr algn="just"/>
            <a:endParaRPr lang="el-G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i="1" u="sng" dirty="0"/>
              <a:t>Πως </a:t>
            </a:r>
            <a:r>
              <a:rPr lang="el-GR" i="1" u="sng" dirty="0" smtClean="0"/>
              <a:t>δουλεύει ο αλγόριθμος:</a:t>
            </a:r>
            <a:r>
              <a:rPr lang="el-GR" i="1" u="sng" dirty="0"/>
              <a:t/>
            </a:r>
            <a:br>
              <a:rPr lang="el-GR" i="1" u="sng" dirty="0"/>
            </a:br>
            <a:endParaRPr lang="el-GR" i="1" u="sng" dirty="0"/>
          </a:p>
        </p:txBody>
      </p:sp>
      <p:sp>
        <p:nvSpPr>
          <p:cNvPr id="3" name="2 - Θέση περιεχομένου"/>
          <p:cNvSpPr>
            <a:spLocks noGrp="1"/>
          </p:cNvSpPr>
          <p:nvPr>
            <p:ph idx="1"/>
          </p:nvPr>
        </p:nvSpPr>
        <p:spPr/>
        <p:txBody>
          <a:bodyPr/>
          <a:lstStyle/>
          <a:p>
            <a:pPr>
              <a:buNone/>
            </a:pPr>
            <a:r>
              <a:rPr lang="el-GR" dirty="0" smtClean="0"/>
              <a:t>	Σκοπός </a:t>
            </a:r>
            <a:r>
              <a:rPr lang="el-GR" dirty="0"/>
              <a:t>μας είναι να περάσουμε από κάθε πόλη μια μόνο φορά και να επιστρέψουμε εκεί απ’ όπου ξεκινήσαμε κοιτώντας πάντα να έχουμε διανύσει όσο το δυνατόν μικρότερη απόσταση. </a:t>
            </a:r>
            <a:endParaRPr lang="el-GR" dirty="0" smtClean="0"/>
          </a:p>
          <a:p>
            <a:pPr>
              <a:buNone/>
            </a:pPr>
            <a:r>
              <a:rPr lang="el-GR" dirty="0"/>
              <a:t>	</a:t>
            </a:r>
            <a:r>
              <a:rPr lang="el-GR" dirty="0" smtClean="0"/>
              <a:t>Ο </a:t>
            </a:r>
            <a:r>
              <a:rPr lang="el-GR" dirty="0"/>
              <a:t>αλγόριθμος φτιάχνει όλες τις δυνατές διαδρομές και βρίσκει αυτήν με το μικρότερο κόστος.</a:t>
            </a:r>
          </a:p>
          <a:p>
            <a:endParaRPr lang="el-G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332656"/>
            <a:ext cx="9144000" cy="6525344"/>
          </a:xfrm>
        </p:spPr>
        <p:txBody>
          <a:bodyPr/>
          <a:lstStyle/>
          <a:p>
            <a:pPr lvl="1">
              <a:buFont typeface="Arial" panose="020B0604020202020204" pitchFamily="34" charset="0"/>
              <a:buChar char="•"/>
            </a:pPr>
            <a:endParaRPr lang="el-GR" dirty="0" smtClean="0"/>
          </a:p>
          <a:p>
            <a:pPr lvl="1">
              <a:buFont typeface="Arial" panose="020B0604020202020204" pitchFamily="34" charset="0"/>
              <a:buChar char="•"/>
            </a:pPr>
            <a:r>
              <a:rPr lang="el-GR" sz="3200" dirty="0" smtClean="0"/>
              <a:t>Το </a:t>
            </a:r>
            <a:r>
              <a:rPr lang="en-US" sz="3200" dirty="0" smtClean="0"/>
              <a:t>                          </a:t>
            </a:r>
            <a:r>
              <a:rPr lang="el-GR" sz="3200" dirty="0" smtClean="0"/>
              <a:t>      </a:t>
            </a:r>
          </a:p>
          <a:p>
            <a:pPr marL="457200" lvl="1" indent="0">
              <a:buNone/>
            </a:pPr>
            <a:endParaRPr lang="el-GR" sz="3200" dirty="0" smtClean="0"/>
          </a:p>
          <a:p>
            <a:pPr marL="457200" lvl="1" indent="0">
              <a:buNone/>
            </a:pPr>
            <a:r>
              <a:rPr lang="el-GR" sz="3200" dirty="0" smtClean="0"/>
              <a:t>αποτελεί το σύνολο των </a:t>
            </a:r>
            <a:r>
              <a:rPr lang="el-GR" dirty="0" smtClean="0"/>
              <a:t>αθροισμάτων των βαρών, όλων των δυνατών διαδρομών.</a:t>
            </a:r>
          </a:p>
          <a:p>
            <a:pPr marL="457200" lvl="1" indent="0">
              <a:buNone/>
            </a:pPr>
            <a:endParaRPr lang="el-GR" dirty="0"/>
          </a:p>
          <a:p>
            <a:pPr marL="457200" lvl="1" indent="0">
              <a:buNone/>
            </a:pPr>
            <a:r>
              <a:rPr lang="el-GR" dirty="0" smtClean="0"/>
              <a:t>	Από αυτό το σύνολο επιλέγουμε το μικρότερο στοιχείο.</a:t>
            </a:r>
          </a:p>
          <a:p>
            <a:pPr marL="457200" lvl="1" indent="0">
              <a:buNone/>
            </a:pPr>
            <a:endParaRPr lang="el-GR" dirty="0"/>
          </a:p>
          <a:p>
            <a:pPr marL="457200" lvl="1" indent="0">
              <a:buNone/>
            </a:pPr>
            <a:r>
              <a:rPr lang="el-GR" dirty="0" smtClean="0"/>
              <a:t>Συνεπώς:  </a:t>
            </a:r>
            <a:endParaRPr lang="en-US" dirty="0" smtClean="0"/>
          </a:p>
          <a:p>
            <a:pPr marL="0" indent="0">
              <a:buNone/>
            </a:pPr>
            <a:endParaRPr lang="el-GR" dirty="0" smtClean="0"/>
          </a:p>
        </p:txBody>
      </p:sp>
      <p:pic>
        <p:nvPicPr>
          <p:cNvPr id="6" name="Picture 41"/>
          <p:cNvPicPr>
            <a:picLocks noChangeAspect="1" noChangeArrowheads="1"/>
          </p:cNvPicPr>
          <p:nvPr/>
        </p:nvPicPr>
        <p:blipFill rotWithShape="1">
          <a:blip r:embed="rId2" cstate="print">
            <a:clrChange>
              <a:clrFrom>
                <a:srgbClr val="FFFFFF"/>
              </a:clrFrom>
              <a:clrTo>
                <a:srgbClr val="FFFFFF">
                  <a:alpha val="0"/>
                </a:srgbClr>
              </a:clrTo>
            </a:clrChange>
          </a:blip>
          <a:srcRect l="22484"/>
          <a:stretch/>
        </p:blipFill>
        <p:spPr bwMode="auto">
          <a:xfrm>
            <a:off x="1547664" y="548680"/>
            <a:ext cx="2808312" cy="1237355"/>
          </a:xfrm>
          <a:prstGeom prst="rect">
            <a:avLst/>
          </a:prstGeom>
          <a:noFill/>
        </p:spPr>
      </p:pic>
      <p:pic>
        <p:nvPicPr>
          <p:cNvPr id="7" name="Picture 4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277886" y="4581128"/>
            <a:ext cx="3229477" cy="1368153"/>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6" name="Picture 4"/>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364088" y="2708920"/>
            <a:ext cx="2520280" cy="572791"/>
          </a:xfrm>
          <a:prstGeom prst="rect">
            <a:avLst/>
          </a:prstGeom>
          <a:noFill/>
        </p:spPr>
      </p:pic>
      <p:pic>
        <p:nvPicPr>
          <p:cNvPr id="38913"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364088" y="548680"/>
            <a:ext cx="2448272" cy="595928"/>
          </a:xfrm>
          <a:prstGeom prst="rect">
            <a:avLst/>
          </a:prstGeom>
          <a:noFill/>
        </p:spPr>
      </p:pic>
      <p:sp>
        <p:nvSpPr>
          <p:cNvPr id="3" name="2 - Θέση περιεχομένου"/>
          <p:cNvSpPr>
            <a:spLocks noGrp="1"/>
          </p:cNvSpPr>
          <p:nvPr>
            <p:ph idx="1"/>
          </p:nvPr>
        </p:nvSpPr>
        <p:spPr>
          <a:xfrm>
            <a:off x="395536" y="476672"/>
            <a:ext cx="8229600" cy="5793507"/>
          </a:xfrm>
        </p:spPr>
        <p:txBody>
          <a:bodyPr>
            <a:normAutofit/>
          </a:bodyPr>
          <a:lstStyle/>
          <a:p>
            <a:pPr algn="just"/>
            <a:r>
              <a:rPr lang="el-GR" dirty="0"/>
              <a:t>Έχουμε </a:t>
            </a:r>
            <a:r>
              <a:rPr lang="el-GR" dirty="0" smtClean="0"/>
              <a:t>τον περιορισμό</a:t>
            </a:r>
            <a:r>
              <a:rPr lang="el-GR" dirty="0"/>
              <a:t> </a:t>
            </a:r>
            <a:r>
              <a:rPr lang="el-GR" dirty="0" smtClean="0"/>
              <a:t>                              ο </a:t>
            </a:r>
            <a:r>
              <a:rPr lang="el-GR" dirty="0"/>
              <a:t>οποίος μας διασφαλίζει ότι </a:t>
            </a:r>
            <a:r>
              <a:rPr lang="el-GR" u="sng" dirty="0"/>
              <a:t>μπαίνουμε σε κάθε πόλη μία μόνο </a:t>
            </a:r>
            <a:r>
              <a:rPr lang="el-GR" u="sng" dirty="0" smtClean="0"/>
              <a:t>φορά.</a:t>
            </a:r>
          </a:p>
          <a:p>
            <a:pPr algn="just"/>
            <a:endParaRPr lang="el-GR" u="sng" dirty="0" smtClean="0"/>
          </a:p>
          <a:p>
            <a:pPr algn="just"/>
            <a:r>
              <a:rPr lang="el-GR" dirty="0" smtClean="0"/>
              <a:t>Έχουμε τον περιορισμό                               ο  </a:t>
            </a:r>
            <a:r>
              <a:rPr lang="el-GR" dirty="0"/>
              <a:t>οποίος μας </a:t>
            </a:r>
            <a:r>
              <a:rPr lang="el-GR" dirty="0" smtClean="0"/>
              <a:t>διασφαλίζει </a:t>
            </a:r>
            <a:r>
              <a:rPr lang="el-GR" dirty="0"/>
              <a:t>ότι </a:t>
            </a:r>
            <a:r>
              <a:rPr lang="el-GR" u="sng" dirty="0"/>
              <a:t>βγαίνουμε από κάθε πόλη μία μόνο φορά</a:t>
            </a:r>
            <a:r>
              <a:rPr lang="el-GR" u="sng" dirty="0" smtClean="0"/>
              <a:t>.</a:t>
            </a:r>
          </a:p>
          <a:p>
            <a:pPr algn="just"/>
            <a:endParaRPr lang="el-GR" u="sng" dirty="0"/>
          </a:p>
          <a:p>
            <a:pPr algn="just"/>
            <a:r>
              <a:rPr lang="el-GR" dirty="0"/>
              <a:t>Και οι δύο μαζί μας εξασφαλίζουν ότι θα </a:t>
            </a:r>
            <a:r>
              <a:rPr lang="el-GR" u="sng" dirty="0"/>
              <a:t>περάσουμε από κάθε πόλη μία μόνο φορά.</a:t>
            </a:r>
            <a:endParaRPr lang="el-GR" dirty="0"/>
          </a:p>
          <a:p>
            <a:pPr algn="just"/>
            <a:endParaRPr lang="el-GR" dirty="0"/>
          </a:p>
        </p:txBody>
      </p:sp>
      <p:sp>
        <p:nvSpPr>
          <p:cNvPr id="389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38915" name="Rectangle 3"/>
          <p:cNvSpPr>
            <a:spLocks noChangeArrowheads="1"/>
          </p:cNvSpPr>
          <p:nvPr/>
        </p:nvSpPr>
        <p:spPr bwMode="auto">
          <a:xfrm>
            <a:off x="0" y="3810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smtClean="0">
                <a:ln>
                  <a:noFill/>
                </a:ln>
                <a:solidFill>
                  <a:schemeClr val="tx1"/>
                </a:solidFill>
                <a:effectLst/>
                <a:latin typeface="Calibri" pitchFamily="34" charset="0"/>
                <a:ea typeface="Times New Roman" pitchFamily="18" charset="0"/>
                <a:cs typeface="Calibri" pitchFamily="34" charset="0"/>
              </a:rPr>
              <a:t> </a:t>
            </a:r>
            <a:r>
              <a:rPr kumimoji="0" lang="el-GR" sz="800" b="0" i="0" u="none" strike="noStrike" cap="none" normalizeH="0" baseline="0" smtClean="0">
                <a:ln>
                  <a:noFill/>
                </a:ln>
                <a:solidFill>
                  <a:schemeClr val="tx1"/>
                </a:solidFill>
                <a:effectLst/>
                <a:latin typeface="Arial" pitchFamily="34" charset="0"/>
                <a:cs typeface="Arial" pitchFamily="34" charset="0"/>
              </a:rPr>
              <a:t> </a:t>
            </a:r>
            <a:endParaRPr kumimoji="0" lang="el-GR" sz="1800" b="0" i="0" u="none" strike="noStrike" cap="none" normalizeH="0" baseline="0" smtClean="0">
              <a:ln>
                <a:noFill/>
              </a:ln>
              <a:solidFill>
                <a:schemeClr val="tx1"/>
              </a:solidFill>
              <a:effectLst/>
              <a:latin typeface="Arial" pitchFamily="34" charset="0"/>
              <a:cs typeface="Arial" pitchFamily="34" charset="0"/>
            </a:endParaRPr>
          </a:p>
        </p:txBody>
      </p:sp>
      <p:sp>
        <p:nvSpPr>
          <p:cNvPr id="3891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38918" name="Rectangle 6"/>
          <p:cNvSpPr>
            <a:spLocks noChangeArrowheads="1"/>
          </p:cNvSpPr>
          <p:nvPr/>
        </p:nvSpPr>
        <p:spPr bwMode="auto">
          <a:xfrm>
            <a:off x="0" y="3810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smtClean="0">
                <a:ln>
                  <a:noFill/>
                </a:ln>
                <a:solidFill>
                  <a:schemeClr val="tx1"/>
                </a:solidFill>
                <a:effectLst/>
                <a:latin typeface="Calibri" pitchFamily="34" charset="0"/>
                <a:ea typeface="Times New Roman" pitchFamily="18" charset="0"/>
                <a:cs typeface="Calibri" pitchFamily="34" charset="0"/>
              </a:rPr>
              <a:t> </a:t>
            </a:r>
            <a:r>
              <a:rPr kumimoji="0" lang="el-GR" sz="800" b="0" i="0" u="none" strike="noStrike" cap="none" normalizeH="0" baseline="0" smtClean="0">
                <a:ln>
                  <a:noFill/>
                </a:ln>
                <a:solidFill>
                  <a:schemeClr val="tx1"/>
                </a:solidFill>
                <a:effectLst/>
                <a:latin typeface="Arial" pitchFamily="34" charset="0"/>
                <a:cs typeface="Arial" pitchFamily="34" charset="0"/>
              </a:rPr>
              <a:t> </a:t>
            </a:r>
            <a:endParaRPr kumimoji="0" lang="el-G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260648"/>
            <a:ext cx="8229600" cy="3096344"/>
          </a:xfrm>
        </p:spPr>
        <p:txBody>
          <a:bodyPr/>
          <a:lstStyle/>
          <a:p>
            <a:pPr algn="just"/>
            <a:r>
              <a:rPr lang="el-GR" dirty="0"/>
              <a:t>Έχουμε </a:t>
            </a:r>
            <a:r>
              <a:rPr lang="el-GR" dirty="0" smtClean="0"/>
              <a:t>και </a:t>
            </a:r>
            <a:r>
              <a:rPr lang="el-GR" dirty="0"/>
              <a:t>τον περιορισμό  </a:t>
            </a:r>
            <a:r>
              <a:rPr lang="en-US" b="1" dirty="0" err="1"/>
              <a:t>u</a:t>
            </a:r>
            <a:r>
              <a:rPr lang="en-US" b="1" baseline="-25000" dirty="0" err="1"/>
              <a:t>i</a:t>
            </a:r>
            <a:r>
              <a:rPr lang="en-US" b="1" baseline="-25000" dirty="0"/>
              <a:t> </a:t>
            </a:r>
            <a:r>
              <a:rPr lang="el-GR" b="1" dirty="0"/>
              <a:t>- </a:t>
            </a:r>
            <a:r>
              <a:rPr lang="en-US" b="1" dirty="0" err="1"/>
              <a:t>u</a:t>
            </a:r>
            <a:r>
              <a:rPr lang="en-US" b="1" baseline="-25000" dirty="0" err="1"/>
              <a:t>j</a:t>
            </a:r>
            <a:r>
              <a:rPr lang="el-GR" b="1" dirty="0"/>
              <a:t> + </a:t>
            </a:r>
            <a:r>
              <a:rPr lang="en-US" b="1" dirty="0" err="1"/>
              <a:t>nx</a:t>
            </a:r>
            <a:r>
              <a:rPr lang="en-US" b="1" baseline="-25000" dirty="0" err="1"/>
              <a:t>ij</a:t>
            </a:r>
            <a:r>
              <a:rPr lang="el-GR" b="1" baseline="-25000" dirty="0"/>
              <a:t>  </a:t>
            </a:r>
            <a:r>
              <a:rPr lang="el-GR" b="1" dirty="0"/>
              <a:t>≤ </a:t>
            </a:r>
            <a:r>
              <a:rPr lang="en-US" b="1" dirty="0"/>
              <a:t>n</a:t>
            </a:r>
            <a:r>
              <a:rPr lang="el-GR" b="1" dirty="0"/>
              <a:t>-1</a:t>
            </a:r>
            <a:r>
              <a:rPr lang="el-GR" dirty="0"/>
              <a:t>  ο οποίος μας βοηθά στην αποφυγή δημιουργίας ελάχιστης διαδρομής η </a:t>
            </a:r>
            <a:r>
              <a:rPr lang="el-GR" dirty="0" smtClean="0"/>
              <a:t>οποία δεν </a:t>
            </a:r>
            <a:r>
              <a:rPr lang="el-GR" dirty="0"/>
              <a:t>θα είναι συνεχής στο γράφημα. </a:t>
            </a:r>
            <a:r>
              <a:rPr lang="el-GR" u="sng" dirty="0"/>
              <a:t>Δηλαδή αν έχουμε 5 κόμβους να μην έχουν την εξής μορφή: 1-&gt;2-&gt;</a:t>
            </a:r>
            <a:r>
              <a:rPr lang="el-GR" u="sng" dirty="0" smtClean="0"/>
              <a:t>3</a:t>
            </a:r>
            <a:r>
              <a:rPr lang="en-US" u="sng" dirty="0" smtClean="0"/>
              <a:t>-&gt;1</a:t>
            </a:r>
            <a:r>
              <a:rPr lang="el-GR" u="sng" dirty="0" smtClean="0"/>
              <a:t> </a:t>
            </a:r>
            <a:r>
              <a:rPr lang="el-GR" u="sng" dirty="0"/>
              <a:t>και 4-&gt;</a:t>
            </a:r>
            <a:r>
              <a:rPr lang="el-GR" u="sng" dirty="0" smtClean="0"/>
              <a:t>5</a:t>
            </a:r>
            <a:r>
              <a:rPr lang="en-US" u="sng" dirty="0" smtClean="0"/>
              <a:t>-&gt;4</a:t>
            </a:r>
            <a:r>
              <a:rPr lang="el-GR" u="sng" dirty="0" smtClean="0"/>
              <a:t>.  </a:t>
            </a:r>
          </a:p>
          <a:p>
            <a:endParaRPr lang="el-GR" dirty="0"/>
          </a:p>
          <a:p>
            <a:pPr>
              <a:buNone/>
            </a:pPr>
            <a:endParaRPr lang="el-GR" dirty="0"/>
          </a:p>
          <a:p>
            <a:endParaRPr lang="el-GR" dirty="0"/>
          </a:p>
        </p:txBody>
      </p:sp>
      <p:pic>
        <p:nvPicPr>
          <p:cNvPr id="4" name="Picture 2" descr="C:\Users\anevlavis\Desktop\Project\Tem-231\subtour_graph.png"/>
          <p:cNvPicPr>
            <a:picLocks noChangeAspect="1" noChangeArrowheads="1"/>
          </p:cNvPicPr>
          <p:nvPr/>
        </p:nvPicPr>
        <p:blipFill>
          <a:blip r:embed="rId2" cstate="print"/>
          <a:srcRect/>
          <a:stretch>
            <a:fillRect/>
          </a:stretch>
        </p:blipFill>
        <p:spPr bwMode="auto">
          <a:xfrm>
            <a:off x="1979712" y="3573016"/>
            <a:ext cx="4824536" cy="3059113"/>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i="1" u="sng" dirty="0" smtClean="0"/>
              <a:t>Σύγκριση Δυναμικού με άλλους αλγορίθμους</a:t>
            </a:r>
            <a:endParaRPr lang="el-GR" i="1" u="sng" dirty="0"/>
          </a:p>
        </p:txBody>
      </p:sp>
      <p:sp>
        <p:nvSpPr>
          <p:cNvPr id="3" name="2 - Θέση περιεχομένου"/>
          <p:cNvSpPr>
            <a:spLocks noGrp="1"/>
          </p:cNvSpPr>
          <p:nvPr>
            <p:ph idx="1"/>
          </p:nvPr>
        </p:nvSpPr>
        <p:spPr>
          <a:xfrm>
            <a:off x="467544" y="2276872"/>
            <a:ext cx="8229600" cy="3705275"/>
          </a:xfrm>
        </p:spPr>
        <p:txBody>
          <a:bodyPr/>
          <a:lstStyle/>
          <a:p>
            <a:pPr algn="just">
              <a:buNone/>
            </a:pPr>
            <a:r>
              <a:rPr lang="el-GR" dirty="0" smtClean="0"/>
              <a:t>	Όπως </a:t>
            </a:r>
            <a:r>
              <a:rPr lang="el-GR" dirty="0"/>
              <a:t>προαναφέραμε υπάρχουν πολλών ειδών αλγόριθμοι για τη λύση του </a:t>
            </a:r>
            <a:r>
              <a:rPr lang="en-US" dirty="0"/>
              <a:t>TSP</a:t>
            </a:r>
            <a:r>
              <a:rPr lang="el-GR" dirty="0" smtClean="0"/>
              <a:t>. Πως </a:t>
            </a:r>
            <a:r>
              <a:rPr lang="el-GR" dirty="0"/>
              <a:t>εμείς όμως θα ξέρουμε ποιος είναι ο καταλληλότερος? Το ποιόν αλγόριθμο θα επιλέξουμε μας το καθορίζει κάθε φορά </a:t>
            </a:r>
            <a:r>
              <a:rPr lang="el-GR" u="sng" dirty="0"/>
              <a:t>το</a:t>
            </a:r>
            <a:r>
              <a:rPr lang="el-GR" dirty="0"/>
              <a:t> </a:t>
            </a:r>
            <a:r>
              <a:rPr lang="el-GR" u="sng" dirty="0" smtClean="0"/>
              <a:t>ίδιο </a:t>
            </a:r>
            <a:r>
              <a:rPr lang="el-GR" u="sng" dirty="0"/>
              <a:t>το πρόβλημα</a:t>
            </a:r>
            <a:r>
              <a:rPr lang="el-GR" dirty="0"/>
              <a:t>. </a:t>
            </a:r>
          </a:p>
          <a:p>
            <a:endParaRPr lang="el-G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1124744"/>
            <a:ext cx="8229600" cy="4248472"/>
          </a:xfrm>
        </p:spPr>
        <p:txBody>
          <a:bodyPr/>
          <a:lstStyle/>
          <a:p>
            <a:pPr algn="just"/>
            <a:r>
              <a:rPr lang="el-GR" dirty="0"/>
              <a:t>Αν το πλήθος “των Πόλεων” είναι μικρό τότε ο βέλτιστος αλγόριθμος θα ήταν αυτός του δυναμικού προγραμματισμού γιατί ο λόγος της </a:t>
            </a:r>
            <a:r>
              <a:rPr lang="el-GR" dirty="0" smtClean="0"/>
              <a:t>απόδοσης (</a:t>
            </a:r>
            <a:r>
              <a:rPr lang="el-GR" dirty="0"/>
              <a:t>ακρίβεια υπολογισμού) σε σχέση με το χρόνο εκτέλεσης είναι ο καλύτερος δυνατός, σε αντίθεση με τον </a:t>
            </a:r>
            <a:r>
              <a:rPr lang="en-US" dirty="0"/>
              <a:t>HEURISTIC</a:t>
            </a:r>
            <a:r>
              <a:rPr lang="el-GR" dirty="0"/>
              <a:t> ο οποίος παρότι πιο γρήγορος έχει μεγαλύτερη απώλεια ακρίβειας υπολογισμού</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548680"/>
            <a:ext cx="8229600" cy="6048672"/>
          </a:xfrm>
        </p:spPr>
        <p:txBody>
          <a:bodyPr>
            <a:normAutofit lnSpcReduction="10000"/>
          </a:bodyPr>
          <a:lstStyle/>
          <a:p>
            <a:pPr algn="just"/>
            <a:r>
              <a:rPr lang="el-GR" dirty="0"/>
              <a:t>Αν το πλήθος “των Πόλεων” είναι μεγάλο τότε έχουμε να επιλέξουμε ανάμεσα σε κόστος χρόνου και σε απώλεια ακρίβειας. </a:t>
            </a:r>
          </a:p>
          <a:p>
            <a:pPr lvl="1" algn="just"/>
            <a:r>
              <a:rPr lang="el-GR" dirty="0"/>
              <a:t>Κόστος Χρόνου </a:t>
            </a:r>
            <a:r>
              <a:rPr lang="en-US" dirty="0"/>
              <a:t>: </a:t>
            </a:r>
            <a:r>
              <a:rPr lang="en-US" b="1" dirty="0"/>
              <a:t>brute force, branch &amp; </a:t>
            </a:r>
            <a:r>
              <a:rPr lang="en-US" b="1" dirty="0" smtClean="0"/>
              <a:t>bound</a:t>
            </a:r>
            <a:endParaRPr lang="el-GR" dirty="0"/>
          </a:p>
          <a:p>
            <a:pPr lvl="1" algn="just"/>
            <a:r>
              <a:rPr lang="el-GR" dirty="0"/>
              <a:t>Απώλεια ακρίβειας : </a:t>
            </a:r>
            <a:r>
              <a:rPr lang="en-US" b="1" dirty="0" smtClean="0"/>
              <a:t>HEURISTIC</a:t>
            </a:r>
            <a:endParaRPr lang="el-GR" b="1" dirty="0" smtClean="0"/>
          </a:p>
          <a:p>
            <a:pPr lvl="1" algn="just">
              <a:buNone/>
            </a:pPr>
            <a:endParaRPr lang="el-GR" dirty="0"/>
          </a:p>
          <a:p>
            <a:pPr algn="just">
              <a:buNone/>
            </a:pPr>
            <a:r>
              <a:rPr lang="el-GR" dirty="0" smtClean="0"/>
              <a:t>	Παρατηρούμε </a:t>
            </a:r>
            <a:r>
              <a:rPr lang="el-GR" dirty="0"/>
              <a:t>ότι ο αλγόριθμος δυναμικού προγραμματισμού δεν θα ήταν καλή επιλογή για αρκετά μεγάλα </a:t>
            </a:r>
            <a:r>
              <a:rPr lang="en-US" dirty="0"/>
              <a:t>N</a:t>
            </a:r>
            <a:r>
              <a:rPr lang="el-GR" dirty="0"/>
              <a:t> γιατί πρέπει να εισάγουμε χειροκίνητα πάρα πολλούς περιορισμούς τύπου </a:t>
            </a:r>
            <a:r>
              <a:rPr lang="en-US" b="1" dirty="0" err="1"/>
              <a:t>u</a:t>
            </a:r>
            <a:r>
              <a:rPr lang="en-US" b="1" baseline="-25000" dirty="0" err="1"/>
              <a:t>i</a:t>
            </a:r>
            <a:r>
              <a:rPr lang="en-US" b="1" baseline="-25000" dirty="0"/>
              <a:t> </a:t>
            </a:r>
            <a:r>
              <a:rPr lang="el-GR" b="1" dirty="0"/>
              <a:t>- </a:t>
            </a:r>
            <a:r>
              <a:rPr lang="en-US" b="1" dirty="0" err="1"/>
              <a:t>u</a:t>
            </a:r>
            <a:r>
              <a:rPr lang="en-US" b="1" baseline="-25000" dirty="0" err="1"/>
              <a:t>j</a:t>
            </a:r>
            <a:r>
              <a:rPr lang="el-GR" b="1" dirty="0"/>
              <a:t> + </a:t>
            </a:r>
            <a:r>
              <a:rPr lang="en-US" b="1" dirty="0" err="1"/>
              <a:t>nx</a:t>
            </a:r>
            <a:r>
              <a:rPr lang="en-US" b="1" baseline="-25000" dirty="0" err="1"/>
              <a:t>ij</a:t>
            </a:r>
            <a:r>
              <a:rPr lang="el-GR" b="1" baseline="-25000" dirty="0"/>
              <a:t>  </a:t>
            </a:r>
            <a:r>
              <a:rPr lang="el-GR" b="1" dirty="0"/>
              <a:t>≤ </a:t>
            </a:r>
            <a:r>
              <a:rPr lang="en-US" b="1" dirty="0"/>
              <a:t>n</a:t>
            </a:r>
            <a:r>
              <a:rPr lang="el-GR" b="1" dirty="0"/>
              <a:t>-1.</a:t>
            </a:r>
            <a:r>
              <a:rPr lang="el-GR" dirty="0"/>
              <a:t>  Αυτό κάνει αυτόματα τον αλγόριθμο μας ακατάλληλο για χρήση.</a:t>
            </a:r>
          </a:p>
          <a:p>
            <a:pPr algn="just"/>
            <a:endParaRPr lang="el-G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i="1" u="sng" dirty="0" smtClean="0"/>
              <a:t>Ανάλυση υλοποίησης του αλγορίθμου</a:t>
            </a:r>
            <a:endParaRPr lang="el-GR" i="1" u="sng" dirty="0"/>
          </a:p>
        </p:txBody>
      </p:sp>
      <p:pic>
        <p:nvPicPr>
          <p:cNvPr id="1026" name="Picture 2" descr="C:\Users\anevlavis\Desktop\snoopy-typing-500x375.jpg"/>
          <p:cNvPicPr>
            <a:picLocks noChangeAspect="1" noChangeArrowheads="1"/>
          </p:cNvPicPr>
          <p:nvPr/>
        </p:nvPicPr>
        <p:blipFill>
          <a:blip r:embed="rId2" cstate="print"/>
          <a:srcRect/>
          <a:stretch>
            <a:fillRect/>
          </a:stretch>
        </p:blipFill>
        <p:spPr bwMode="auto">
          <a:xfrm>
            <a:off x="1619672" y="1916832"/>
            <a:ext cx="5976664" cy="4302478"/>
          </a:xfrm>
          <a:prstGeom prst="rect">
            <a:avLst/>
          </a:prstGeom>
          <a:noFill/>
        </p:spPr>
      </p:pic>
    </p:spTree>
  </p:cSld>
  <p:clrMapOvr>
    <a:masterClrMapping/>
  </p:clrMapOvr>
  <p:transition>
    <p:diamon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548680"/>
            <a:ext cx="8229600" cy="1143000"/>
          </a:xfrm>
        </p:spPr>
        <p:txBody>
          <a:bodyPr>
            <a:normAutofit fontScale="90000"/>
          </a:bodyPr>
          <a:lstStyle/>
          <a:p>
            <a:r>
              <a:rPr lang="el-GR" i="1" u="sng" dirty="0" smtClean="0"/>
              <a:t>Συμβάσεις</a:t>
            </a:r>
            <a:br>
              <a:rPr lang="el-GR" i="1" u="sng" dirty="0" smtClean="0"/>
            </a:br>
            <a:endParaRPr lang="el-GR" i="1" u="sng" dirty="0"/>
          </a:p>
        </p:txBody>
      </p:sp>
      <p:sp>
        <p:nvSpPr>
          <p:cNvPr id="3" name="2 - Θέση περιεχομένου"/>
          <p:cNvSpPr>
            <a:spLocks noGrp="1"/>
          </p:cNvSpPr>
          <p:nvPr>
            <p:ph idx="1"/>
          </p:nvPr>
        </p:nvSpPr>
        <p:spPr>
          <a:xfrm>
            <a:off x="395536" y="1556792"/>
            <a:ext cx="8229600" cy="5040560"/>
          </a:xfrm>
        </p:spPr>
        <p:txBody>
          <a:bodyPr>
            <a:noAutofit/>
          </a:bodyPr>
          <a:lstStyle/>
          <a:p>
            <a:r>
              <a:rPr lang="el-GR" dirty="0" smtClean="0"/>
              <a:t>Όλοι οι κόμβοι</a:t>
            </a:r>
            <a:r>
              <a:rPr lang="en-US" dirty="0" smtClean="0"/>
              <a:t> </a:t>
            </a:r>
            <a:r>
              <a:rPr lang="el-GR" dirty="0" smtClean="0"/>
              <a:t>να συνδέονται μεταξύ τους με μη μηδενικές διαδρομές</a:t>
            </a:r>
            <a:endParaRPr lang="en-US" dirty="0" smtClean="0"/>
          </a:p>
          <a:p>
            <a:pPr>
              <a:buNone/>
            </a:pPr>
            <a:endParaRPr lang="en-US" dirty="0" smtClean="0"/>
          </a:p>
          <a:p>
            <a:r>
              <a:rPr lang="el-GR" dirty="0" smtClean="0"/>
              <a:t>Ο χρήστης να παρέχει τον πίνακα γειτνίασης</a:t>
            </a:r>
            <a:endParaRPr lang="en-US" dirty="0" smtClean="0"/>
          </a:p>
          <a:p>
            <a:pPr>
              <a:buNone/>
            </a:pPr>
            <a:endParaRPr lang="el-GR" dirty="0" smtClean="0"/>
          </a:p>
          <a:p>
            <a:r>
              <a:rPr lang="el-GR" dirty="0" smtClean="0"/>
              <a:t>Το πρόγραμμα δημιουργεί όλα τα πιθανά μονοπάτια που αρχίζουν από τον κόμβο 1.</a:t>
            </a:r>
          </a:p>
          <a:p>
            <a:pPr>
              <a:buNone/>
            </a:pPr>
            <a:endParaRPr lang="el-GR" dirty="0" smtClean="0"/>
          </a:p>
          <a:p>
            <a:r>
              <a:rPr lang="el-GR" dirty="0" smtClean="0"/>
              <a:t>Η υλοποίηση έγινε σε </a:t>
            </a:r>
            <a:r>
              <a:rPr lang="en-US" dirty="0" smtClean="0"/>
              <a:t>Python</a:t>
            </a:r>
            <a:endParaRPr lang="el-GR" dirty="0" smtClean="0"/>
          </a:p>
          <a:p>
            <a:endParaRPr lang="el-GR" dirty="0" smtClean="0"/>
          </a:p>
          <a:p>
            <a:endParaRPr lang="el-GR" dirty="0" smtClean="0"/>
          </a:p>
          <a:p>
            <a:pPr>
              <a:buNone/>
            </a:pPr>
            <a:endParaRPr lang="el-G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i="1" u="sng" dirty="0" smtClean="0"/>
              <a:t>Πίνακας Γειτνίασης </a:t>
            </a:r>
            <a:br>
              <a:rPr lang="el-GR" i="1" u="sng" dirty="0" smtClean="0"/>
            </a:br>
            <a:endParaRPr lang="el-GR" i="1" u="sng" dirty="0"/>
          </a:p>
        </p:txBody>
      </p:sp>
      <p:sp>
        <p:nvSpPr>
          <p:cNvPr id="3" name="2 - Θέση περιεχομένου"/>
          <p:cNvSpPr>
            <a:spLocks noGrp="1"/>
          </p:cNvSpPr>
          <p:nvPr>
            <p:ph idx="1"/>
          </p:nvPr>
        </p:nvSpPr>
        <p:spPr/>
        <p:txBody>
          <a:bodyPr>
            <a:normAutofit fontScale="92500" lnSpcReduction="10000"/>
          </a:bodyPr>
          <a:lstStyle/>
          <a:p>
            <a:r>
              <a:rPr lang="el-GR" dirty="0" smtClean="0"/>
              <a:t>Είναι η μοντελοποίηση ενός γράφου σε μορφή πίνακα 	</a:t>
            </a:r>
          </a:p>
          <a:p>
            <a:endParaRPr lang="el-GR" dirty="0" smtClean="0"/>
          </a:p>
          <a:p>
            <a:r>
              <a:rPr lang="el-GR" dirty="0" smtClean="0"/>
              <a:t>Η διαγώνιος του είναι μηδενική </a:t>
            </a:r>
          </a:p>
          <a:p>
            <a:endParaRPr lang="el-GR" dirty="0" smtClean="0"/>
          </a:p>
          <a:p>
            <a:r>
              <a:rPr lang="el-GR" dirty="0" smtClean="0"/>
              <a:t>Είναι συμμετρικός </a:t>
            </a:r>
          </a:p>
          <a:p>
            <a:endParaRPr lang="el-GR" dirty="0" smtClean="0"/>
          </a:p>
          <a:p>
            <a:r>
              <a:rPr lang="el-GR" dirty="0" smtClean="0"/>
              <a:t>Κάθε </a:t>
            </a:r>
            <a:r>
              <a:rPr lang="en-US" dirty="0" smtClean="0"/>
              <a:t>a[</a:t>
            </a:r>
            <a:r>
              <a:rPr lang="en-US" dirty="0" err="1" smtClean="0"/>
              <a:t>i</a:t>
            </a:r>
            <a:r>
              <a:rPr lang="en-US" dirty="0" smtClean="0"/>
              <a:t>][j] (</a:t>
            </a:r>
            <a:r>
              <a:rPr lang="en-US" dirty="0" err="1" smtClean="0"/>
              <a:t>i≠j</a:t>
            </a:r>
            <a:r>
              <a:rPr lang="en-US" dirty="0" smtClean="0"/>
              <a:t>)  </a:t>
            </a:r>
            <a:r>
              <a:rPr lang="el-GR" dirty="0" smtClean="0"/>
              <a:t>είναι το βάρος της διαδρομής από το</a:t>
            </a:r>
            <a:r>
              <a:rPr lang="en-US" dirty="0" smtClean="0"/>
              <a:t> </a:t>
            </a:r>
            <a:r>
              <a:rPr lang="en-US" dirty="0" err="1" smtClean="0"/>
              <a:t>i</a:t>
            </a:r>
            <a:r>
              <a:rPr lang="el-GR" dirty="0" smtClean="0"/>
              <a:t> στο</a:t>
            </a:r>
            <a:r>
              <a:rPr lang="en-US" dirty="0" smtClean="0"/>
              <a:t> j</a:t>
            </a:r>
            <a:endParaRPr lang="el-G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620688"/>
            <a:ext cx="8229600" cy="5505475"/>
          </a:xfrm>
        </p:spPr>
        <p:txBody>
          <a:bodyPr/>
          <a:lstStyle/>
          <a:p>
            <a:pPr algn="just">
              <a:buNone/>
            </a:pPr>
            <a:r>
              <a:rPr lang="en-US" dirty="0" smtClean="0"/>
              <a:t> </a:t>
            </a:r>
            <a:r>
              <a:rPr lang="el-GR" dirty="0" smtClean="0"/>
              <a:t>		Ακολουθεί παράθεση και ανάλυση των βασικών λειτουργιών του κώδικα που υλοποιήσαμε.</a:t>
            </a:r>
          </a:p>
          <a:p>
            <a:pPr marL="514350" indent="-514350" algn="just">
              <a:buFont typeface="+mj-lt"/>
              <a:buAutoNum type="arabicPeriod"/>
            </a:pPr>
            <a:endParaRPr lang="el-GR" dirty="0" smtClean="0"/>
          </a:p>
          <a:p>
            <a:pPr marL="514350" indent="-514350" algn="just">
              <a:buFont typeface="+mj-lt"/>
              <a:buAutoNum type="arabicPeriod"/>
            </a:pPr>
            <a:r>
              <a:rPr lang="en-US" dirty="0" err="1" smtClean="0"/>
              <a:t>Create_Xij</a:t>
            </a:r>
            <a:endParaRPr lang="el-GR" dirty="0" smtClean="0"/>
          </a:p>
          <a:p>
            <a:pPr marL="514350" indent="-514350" algn="just">
              <a:buFont typeface="+mj-lt"/>
              <a:buAutoNum type="arabicPeriod"/>
            </a:pPr>
            <a:endParaRPr lang="el-GR" dirty="0" smtClean="0"/>
          </a:p>
          <a:p>
            <a:pPr marL="514350" indent="-514350" algn="just">
              <a:buFont typeface="+mj-lt"/>
              <a:buAutoNum type="arabicPeriod"/>
            </a:pPr>
            <a:r>
              <a:rPr lang="en-US" dirty="0" smtClean="0"/>
              <a:t>Constrains</a:t>
            </a:r>
            <a:endParaRPr lang="el-GR" dirty="0" smtClean="0"/>
          </a:p>
          <a:p>
            <a:pPr marL="514350" indent="-514350" algn="just">
              <a:buFont typeface="+mj-lt"/>
              <a:buAutoNum type="arabicPeriod"/>
            </a:pPr>
            <a:endParaRPr lang="el-GR" dirty="0" smtClean="0"/>
          </a:p>
          <a:p>
            <a:pPr marL="514350" indent="-514350" algn="just">
              <a:buFont typeface="+mj-lt"/>
              <a:buAutoNum type="arabicPeriod"/>
            </a:pPr>
            <a:r>
              <a:rPr lang="en-US" dirty="0" err="1" smtClean="0"/>
              <a:t>Cost_of_path</a:t>
            </a:r>
            <a:endParaRPr lang="el-GR" dirty="0" smtClean="0"/>
          </a:p>
          <a:p>
            <a:pPr algn="just"/>
            <a:endParaRPr lang="el-GR" dirty="0" smtClean="0"/>
          </a:p>
          <a:p>
            <a:pPr algn="just">
              <a:buNone/>
            </a:pPr>
            <a:endParaRPr lang="el-G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395536" y="260648"/>
            <a:ext cx="8496944" cy="6381328"/>
          </a:xfrm>
        </p:spPr>
        <p:txBody>
          <a:bodyPr>
            <a:normAutofit fontScale="40000" lnSpcReduction="20000"/>
          </a:bodyPr>
          <a:lstStyle/>
          <a:p>
            <a:pPr marL="514350" indent="-514350" algn="just">
              <a:buFont typeface="+mj-lt"/>
              <a:buAutoNum type="arabicPeriod"/>
            </a:pPr>
            <a:r>
              <a:rPr lang="en-US" sz="8000" dirty="0" smtClean="0">
                <a:solidFill>
                  <a:schemeClr val="tx2"/>
                </a:solidFill>
              </a:rPr>
              <a:t>def </a:t>
            </a:r>
            <a:r>
              <a:rPr lang="en-US" sz="8000" dirty="0" err="1" smtClean="0"/>
              <a:t>create_Xij</a:t>
            </a:r>
            <a:r>
              <a:rPr lang="en-US" sz="8000" dirty="0" smtClean="0"/>
              <a:t>(path):</a:t>
            </a:r>
            <a:endParaRPr lang="el-GR" sz="8000" dirty="0" smtClean="0"/>
          </a:p>
          <a:p>
            <a:pPr marL="514350" indent="-514350" algn="just">
              <a:buFont typeface="+mj-lt"/>
              <a:buAutoNum type="arabicPeriod"/>
            </a:pPr>
            <a:endParaRPr lang="el-GR" dirty="0" smtClean="0"/>
          </a:p>
          <a:p>
            <a:pPr marL="514350" indent="-514350" algn="just">
              <a:buNone/>
            </a:pPr>
            <a:r>
              <a:rPr lang="el-GR" dirty="0" smtClean="0"/>
              <a:t>	</a:t>
            </a:r>
          </a:p>
          <a:p>
            <a:pPr marL="514350" indent="-514350" algn="just">
              <a:buNone/>
            </a:pPr>
            <a:r>
              <a:rPr lang="el-GR" sz="5900" dirty="0" smtClean="0">
                <a:solidFill>
                  <a:srgbClr val="008000"/>
                </a:solidFill>
              </a:rPr>
              <a:t>	</a:t>
            </a:r>
            <a:r>
              <a:rPr lang="en-US" sz="5900" dirty="0" smtClean="0">
                <a:solidFill>
                  <a:srgbClr val="008000"/>
                </a:solidFill>
              </a:rPr>
              <a:t>#**</a:t>
            </a:r>
          </a:p>
          <a:p>
            <a:pPr marL="514350" indent="-514350" algn="just">
              <a:buNone/>
            </a:pPr>
            <a:r>
              <a:rPr lang="el-GR" sz="5900" dirty="0" smtClean="0">
                <a:solidFill>
                  <a:srgbClr val="008000"/>
                </a:solidFill>
              </a:rPr>
              <a:t>	</a:t>
            </a:r>
            <a:r>
              <a:rPr lang="en-US" sz="5900" dirty="0" smtClean="0">
                <a:solidFill>
                  <a:srgbClr val="008000"/>
                </a:solidFill>
              </a:rPr>
              <a:t>#   Creates a </a:t>
            </a:r>
            <a:r>
              <a:rPr lang="en-US" sz="5900" dirty="0" err="1" smtClean="0">
                <a:solidFill>
                  <a:srgbClr val="008000"/>
                </a:solidFill>
              </a:rPr>
              <a:t>boolean</a:t>
            </a:r>
            <a:r>
              <a:rPr lang="en-US" sz="5900" dirty="0" smtClean="0">
                <a:solidFill>
                  <a:srgbClr val="008000"/>
                </a:solidFill>
              </a:rPr>
              <a:t> </a:t>
            </a:r>
            <a:r>
              <a:rPr lang="en-US" sz="5900" dirty="0" err="1" smtClean="0">
                <a:solidFill>
                  <a:srgbClr val="008000"/>
                </a:solidFill>
              </a:rPr>
              <a:t>Xij</a:t>
            </a:r>
            <a:r>
              <a:rPr lang="en-US" sz="5900" dirty="0" smtClean="0">
                <a:solidFill>
                  <a:srgbClr val="008000"/>
                </a:solidFill>
              </a:rPr>
              <a:t> matrix, from a given path.</a:t>
            </a:r>
          </a:p>
          <a:p>
            <a:pPr marL="514350" indent="-514350" algn="just">
              <a:buNone/>
            </a:pPr>
            <a:r>
              <a:rPr lang="el-GR" sz="5900" dirty="0" smtClean="0">
                <a:solidFill>
                  <a:srgbClr val="008000"/>
                </a:solidFill>
              </a:rPr>
              <a:t>	</a:t>
            </a:r>
            <a:r>
              <a:rPr lang="en-US" sz="5900" dirty="0" smtClean="0">
                <a:solidFill>
                  <a:srgbClr val="008000"/>
                </a:solidFill>
              </a:rPr>
              <a:t>#   Example:</a:t>
            </a:r>
          </a:p>
          <a:p>
            <a:pPr marL="514350" indent="-514350" algn="just">
              <a:buNone/>
            </a:pPr>
            <a:r>
              <a:rPr lang="el-GR" sz="5900" dirty="0" smtClean="0">
                <a:solidFill>
                  <a:srgbClr val="008000"/>
                </a:solidFill>
              </a:rPr>
              <a:t>	</a:t>
            </a:r>
            <a:r>
              <a:rPr lang="en-US" sz="5900" dirty="0" smtClean="0">
                <a:solidFill>
                  <a:srgbClr val="008000"/>
                </a:solidFill>
              </a:rPr>
              <a:t>#       path:       1-&gt;3-&gt;4-&gt;2-&gt;1</a:t>
            </a:r>
          </a:p>
          <a:p>
            <a:pPr marL="514350" indent="-514350" algn="just">
              <a:buNone/>
            </a:pPr>
            <a:r>
              <a:rPr lang="el-GR" sz="5900" dirty="0" smtClean="0">
                <a:solidFill>
                  <a:srgbClr val="008000"/>
                </a:solidFill>
              </a:rPr>
              <a:t>	</a:t>
            </a:r>
            <a:r>
              <a:rPr lang="en-US" sz="5900" dirty="0" smtClean="0">
                <a:solidFill>
                  <a:srgbClr val="008000"/>
                </a:solidFill>
              </a:rPr>
              <a:t>#       matrix:     [0 0 1 0]</a:t>
            </a:r>
          </a:p>
          <a:p>
            <a:pPr marL="514350" indent="-514350" algn="just">
              <a:buNone/>
            </a:pPr>
            <a:r>
              <a:rPr lang="el-GR" sz="5900" dirty="0" smtClean="0">
                <a:solidFill>
                  <a:srgbClr val="008000"/>
                </a:solidFill>
              </a:rPr>
              <a:t>	</a:t>
            </a:r>
            <a:r>
              <a:rPr lang="en-US" sz="5900" dirty="0" smtClean="0">
                <a:solidFill>
                  <a:srgbClr val="008000"/>
                </a:solidFill>
              </a:rPr>
              <a:t>#                   </a:t>
            </a:r>
            <a:r>
              <a:rPr lang="el-GR" sz="5900" dirty="0" smtClean="0">
                <a:solidFill>
                  <a:srgbClr val="008000"/>
                </a:solidFill>
              </a:rPr>
              <a:t>      </a:t>
            </a:r>
            <a:r>
              <a:rPr lang="en-US" sz="5900" dirty="0" smtClean="0">
                <a:solidFill>
                  <a:srgbClr val="008000"/>
                </a:solidFill>
              </a:rPr>
              <a:t>[1 0 0 0]</a:t>
            </a:r>
          </a:p>
          <a:p>
            <a:pPr marL="514350" indent="-514350" algn="just">
              <a:buNone/>
            </a:pPr>
            <a:r>
              <a:rPr lang="el-GR" sz="5900" dirty="0" smtClean="0">
                <a:solidFill>
                  <a:srgbClr val="008000"/>
                </a:solidFill>
              </a:rPr>
              <a:t>	</a:t>
            </a:r>
            <a:r>
              <a:rPr lang="en-US" sz="5900" dirty="0" smtClean="0">
                <a:solidFill>
                  <a:srgbClr val="008000"/>
                </a:solidFill>
              </a:rPr>
              <a:t>#                   </a:t>
            </a:r>
            <a:r>
              <a:rPr lang="el-GR" sz="5900" dirty="0" smtClean="0">
                <a:solidFill>
                  <a:srgbClr val="008000"/>
                </a:solidFill>
              </a:rPr>
              <a:t>      </a:t>
            </a:r>
            <a:r>
              <a:rPr lang="en-US" sz="5900" dirty="0" smtClean="0">
                <a:solidFill>
                  <a:srgbClr val="008000"/>
                </a:solidFill>
              </a:rPr>
              <a:t>[0 0 0 1]</a:t>
            </a:r>
          </a:p>
          <a:p>
            <a:pPr marL="514350" indent="-514350" algn="just">
              <a:buNone/>
            </a:pPr>
            <a:r>
              <a:rPr lang="el-GR" sz="5900" dirty="0" smtClean="0">
                <a:solidFill>
                  <a:srgbClr val="008000"/>
                </a:solidFill>
              </a:rPr>
              <a:t>	</a:t>
            </a:r>
            <a:r>
              <a:rPr lang="en-US" sz="5900" dirty="0" smtClean="0">
                <a:solidFill>
                  <a:srgbClr val="008000"/>
                </a:solidFill>
              </a:rPr>
              <a:t>#                  </a:t>
            </a:r>
            <a:r>
              <a:rPr lang="el-GR" sz="5900" dirty="0" smtClean="0">
                <a:solidFill>
                  <a:srgbClr val="008000"/>
                </a:solidFill>
              </a:rPr>
              <a:t>      </a:t>
            </a:r>
            <a:r>
              <a:rPr lang="en-US" sz="5900" dirty="0" smtClean="0">
                <a:solidFill>
                  <a:srgbClr val="008000"/>
                </a:solidFill>
              </a:rPr>
              <a:t> [0 1 0 0]</a:t>
            </a:r>
          </a:p>
          <a:p>
            <a:pPr marL="514350" indent="-514350" algn="just">
              <a:buNone/>
            </a:pPr>
            <a:r>
              <a:rPr lang="el-GR" sz="5900" dirty="0" smtClean="0">
                <a:solidFill>
                  <a:srgbClr val="008000"/>
                </a:solidFill>
              </a:rPr>
              <a:t>	</a:t>
            </a:r>
            <a:r>
              <a:rPr lang="en-US" sz="5900" dirty="0" smtClean="0">
                <a:solidFill>
                  <a:srgbClr val="008000"/>
                </a:solidFill>
              </a:rPr>
              <a:t>#   </a:t>
            </a:r>
          </a:p>
          <a:p>
            <a:pPr marL="514350" indent="-514350" algn="just">
              <a:buNone/>
            </a:pPr>
            <a:r>
              <a:rPr lang="el-GR" sz="5900" dirty="0" smtClean="0">
                <a:solidFill>
                  <a:srgbClr val="008000"/>
                </a:solidFill>
              </a:rPr>
              <a:t>	</a:t>
            </a:r>
            <a:r>
              <a:rPr lang="en-US" sz="5900" dirty="0" smtClean="0">
                <a:solidFill>
                  <a:srgbClr val="008000"/>
                </a:solidFill>
              </a:rPr>
              <a:t>#  @</a:t>
            </a:r>
            <a:r>
              <a:rPr lang="en-US" sz="5900" dirty="0" err="1" smtClean="0">
                <a:solidFill>
                  <a:srgbClr val="008000"/>
                </a:solidFill>
              </a:rPr>
              <a:t>param</a:t>
            </a:r>
            <a:r>
              <a:rPr lang="en-US" sz="5900" dirty="0" smtClean="0">
                <a:solidFill>
                  <a:srgbClr val="008000"/>
                </a:solidFill>
              </a:rPr>
              <a:t>:  A path vertex</a:t>
            </a:r>
          </a:p>
          <a:p>
            <a:pPr marL="514350" indent="-514350" algn="just">
              <a:buNone/>
            </a:pPr>
            <a:r>
              <a:rPr lang="el-GR" sz="5900" dirty="0" smtClean="0">
                <a:solidFill>
                  <a:srgbClr val="008000"/>
                </a:solidFill>
              </a:rPr>
              <a:t>	</a:t>
            </a:r>
            <a:r>
              <a:rPr lang="en-US" sz="5900" dirty="0" smtClean="0">
                <a:solidFill>
                  <a:srgbClr val="008000"/>
                </a:solidFill>
              </a:rPr>
              <a:t>#  @return: A </a:t>
            </a:r>
            <a:r>
              <a:rPr lang="en-US" sz="5900" dirty="0" err="1" smtClean="0">
                <a:solidFill>
                  <a:srgbClr val="008000"/>
                </a:solidFill>
              </a:rPr>
              <a:t>boolean</a:t>
            </a:r>
            <a:r>
              <a:rPr lang="en-US" sz="5900" dirty="0" smtClean="0">
                <a:solidFill>
                  <a:srgbClr val="008000"/>
                </a:solidFill>
              </a:rPr>
              <a:t> square matrix of size equal to the</a:t>
            </a:r>
            <a:r>
              <a:rPr lang="el-GR" sz="5900" dirty="0" smtClean="0">
                <a:solidFill>
                  <a:srgbClr val="008000"/>
                </a:solidFill>
              </a:rPr>
              <a:t> </a:t>
            </a:r>
            <a:r>
              <a:rPr lang="en-US" sz="5900" dirty="0" smtClean="0">
                <a:solidFill>
                  <a:srgbClr val="008000"/>
                </a:solidFill>
              </a:rPr>
              <a:t>vertex </a:t>
            </a:r>
            <a:endParaRPr lang="el-GR" sz="5900" dirty="0" smtClean="0">
              <a:solidFill>
                <a:srgbClr val="008000"/>
              </a:solidFill>
            </a:endParaRPr>
          </a:p>
          <a:p>
            <a:pPr marL="514350" indent="-514350" algn="just">
              <a:buNone/>
            </a:pPr>
            <a:r>
              <a:rPr lang="el-GR" sz="5900" dirty="0" smtClean="0">
                <a:solidFill>
                  <a:srgbClr val="008000"/>
                </a:solidFill>
              </a:rPr>
              <a:t>	#		  </a:t>
            </a:r>
            <a:r>
              <a:rPr lang="en-US" sz="5900" dirty="0" smtClean="0">
                <a:solidFill>
                  <a:srgbClr val="008000"/>
                </a:solidFill>
              </a:rPr>
              <a:t>size.</a:t>
            </a:r>
          </a:p>
          <a:p>
            <a:pPr marL="514350" indent="-514350" algn="just">
              <a:buNone/>
            </a:pPr>
            <a:r>
              <a:rPr lang="el-GR" sz="5900" dirty="0" smtClean="0">
                <a:solidFill>
                  <a:srgbClr val="008000"/>
                </a:solidFill>
              </a:rPr>
              <a:t>	</a:t>
            </a:r>
            <a:r>
              <a:rPr lang="en-US" sz="5900" dirty="0" smtClean="0">
                <a:solidFill>
                  <a:srgbClr val="008000"/>
                </a:solidFill>
              </a:rPr>
              <a:t>#**</a:t>
            </a:r>
            <a:endParaRPr lang="el-GR" sz="5900" dirty="0" smtClean="0">
              <a:solidFill>
                <a:srgbClr val="008000"/>
              </a:solidFill>
            </a:endParaRPr>
          </a:p>
          <a:p>
            <a:pPr marL="514350" indent="-514350" algn="just">
              <a:buNone/>
            </a:pPr>
            <a:endParaRPr lang="el-GR" sz="5900" dirty="0" smtClean="0">
              <a:solidFill>
                <a:srgbClr val="008000"/>
              </a:solidFill>
            </a:endParaRPr>
          </a:p>
          <a:p>
            <a:pPr marL="514350" indent="-514350" algn="just">
              <a:buNone/>
            </a:pPr>
            <a:endParaRPr lang="en-US" sz="5900" dirty="0" smtClean="0">
              <a:solidFill>
                <a:srgbClr val="008000"/>
              </a:solidFill>
            </a:endParaRPr>
          </a:p>
          <a:p>
            <a:pPr marL="514350" indent="-514350" algn="just">
              <a:buNone/>
            </a:pPr>
            <a:endParaRPr lang="el-GR" dirty="0" smtClean="0"/>
          </a:p>
          <a:p>
            <a:pPr algn="just">
              <a:buNone/>
            </a:pPr>
            <a:endParaRPr lang="el-G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548680"/>
            <a:ext cx="8229600" cy="5688632"/>
          </a:xfrm>
        </p:spPr>
        <p:txBody>
          <a:bodyPr>
            <a:normAutofit fontScale="92500" lnSpcReduction="10000"/>
          </a:bodyPr>
          <a:lstStyle/>
          <a:p>
            <a:pPr marL="514350" indent="-514350">
              <a:buNone/>
            </a:pPr>
            <a:r>
              <a:rPr lang="el-GR" dirty="0" smtClean="0"/>
              <a:t>	</a:t>
            </a:r>
            <a:endParaRPr lang="en-US" dirty="0" smtClean="0"/>
          </a:p>
          <a:p>
            <a:pPr marL="914400" lvl="1" indent="-514350">
              <a:buNone/>
            </a:pPr>
            <a:r>
              <a:rPr lang="en-US" dirty="0" smtClean="0">
                <a:solidFill>
                  <a:schemeClr val="tx2"/>
                </a:solidFill>
              </a:rPr>
              <a:t>    </a:t>
            </a:r>
            <a:r>
              <a:rPr lang="en-US" dirty="0" smtClean="0"/>
              <a:t>n = </a:t>
            </a:r>
            <a:r>
              <a:rPr lang="en-US" dirty="0" err="1" smtClean="0"/>
              <a:t>len</a:t>
            </a:r>
            <a:r>
              <a:rPr lang="en-US" dirty="0" smtClean="0"/>
              <a:t>(path);</a:t>
            </a:r>
          </a:p>
          <a:p>
            <a:pPr marL="914400" lvl="1" indent="-514350">
              <a:buNone/>
            </a:pPr>
            <a:r>
              <a:rPr lang="en-US" dirty="0" smtClean="0"/>
              <a:t>    ret = [[0 for </a:t>
            </a:r>
            <a:r>
              <a:rPr lang="en-US" dirty="0" err="1" smtClean="0"/>
              <a:t>i</a:t>
            </a:r>
            <a:r>
              <a:rPr lang="en-US" dirty="0" smtClean="0"/>
              <a:t> in range(n)] for j in range(n)];</a:t>
            </a:r>
          </a:p>
          <a:p>
            <a:pPr marL="914400" lvl="1" indent="-514350">
              <a:buNone/>
            </a:pPr>
            <a:endParaRPr lang="en-US" dirty="0" smtClean="0">
              <a:solidFill>
                <a:schemeClr val="tx2"/>
              </a:solidFill>
            </a:endParaRPr>
          </a:p>
          <a:p>
            <a:pPr marL="914400" lvl="1" indent="-514350">
              <a:buNone/>
            </a:pPr>
            <a:r>
              <a:rPr lang="en-US" dirty="0" smtClean="0">
                <a:solidFill>
                  <a:schemeClr val="tx2"/>
                </a:solidFill>
              </a:rPr>
              <a:t>    for </a:t>
            </a:r>
            <a:r>
              <a:rPr lang="en-US" dirty="0" err="1" smtClean="0">
                <a:solidFill>
                  <a:schemeClr val="tx2"/>
                </a:solidFill>
              </a:rPr>
              <a:t>i</a:t>
            </a:r>
            <a:r>
              <a:rPr lang="en-US" dirty="0" smtClean="0">
                <a:solidFill>
                  <a:schemeClr val="tx2"/>
                </a:solidFill>
              </a:rPr>
              <a:t> in range(n-1):</a:t>
            </a:r>
          </a:p>
          <a:p>
            <a:pPr marL="914400" lvl="1" indent="-514350">
              <a:buNone/>
            </a:pPr>
            <a:r>
              <a:rPr lang="en-US" dirty="0" smtClean="0">
                <a:solidFill>
                  <a:schemeClr val="tx2"/>
                </a:solidFill>
              </a:rPr>
              <a:t>        </a:t>
            </a:r>
            <a:r>
              <a:rPr lang="en-US" dirty="0" smtClean="0"/>
              <a:t>ret[path[</a:t>
            </a:r>
            <a:r>
              <a:rPr lang="en-US" dirty="0" err="1" smtClean="0"/>
              <a:t>i</a:t>
            </a:r>
            <a:r>
              <a:rPr lang="en-US" dirty="0" smtClean="0"/>
              <a:t>] - 1][path[i+1] - 1] = 1;</a:t>
            </a:r>
          </a:p>
          <a:p>
            <a:pPr marL="914400" lvl="1" indent="-514350">
              <a:buNone/>
            </a:pPr>
            <a:endParaRPr lang="en-US" dirty="0" smtClean="0">
              <a:solidFill>
                <a:schemeClr val="tx2"/>
              </a:solidFill>
            </a:endParaRPr>
          </a:p>
          <a:p>
            <a:pPr marL="914400" lvl="1" indent="-514350">
              <a:buNone/>
            </a:pPr>
            <a:r>
              <a:rPr lang="en-US" dirty="0" smtClean="0">
                <a:solidFill>
                  <a:schemeClr val="tx2"/>
                </a:solidFill>
              </a:rPr>
              <a:t>    if (</a:t>
            </a:r>
            <a:r>
              <a:rPr lang="en-US" dirty="0" smtClean="0"/>
              <a:t>constrains(ret) == 1</a:t>
            </a:r>
            <a:r>
              <a:rPr lang="en-US" dirty="0" smtClean="0">
                <a:solidFill>
                  <a:schemeClr val="tx2"/>
                </a:solidFill>
              </a:rPr>
              <a:t>):</a:t>
            </a:r>
          </a:p>
          <a:p>
            <a:pPr marL="914400" lvl="1" indent="-514350">
              <a:buNone/>
            </a:pPr>
            <a:r>
              <a:rPr lang="en-US" dirty="0" smtClean="0">
                <a:solidFill>
                  <a:schemeClr val="tx2"/>
                </a:solidFill>
              </a:rPr>
              <a:t>        </a:t>
            </a:r>
            <a:r>
              <a:rPr lang="en-US" dirty="0" smtClean="0"/>
              <a:t>ret[path[n-1]-1][0] = 1;</a:t>
            </a:r>
          </a:p>
          <a:p>
            <a:pPr marL="914400" lvl="1" indent="-514350">
              <a:buNone/>
            </a:pPr>
            <a:r>
              <a:rPr lang="en-US" dirty="0" smtClean="0">
                <a:solidFill>
                  <a:schemeClr val="tx2"/>
                </a:solidFill>
              </a:rPr>
              <a:t>        return </a:t>
            </a:r>
            <a:r>
              <a:rPr lang="en-US" dirty="0" smtClean="0"/>
              <a:t>ret;</a:t>
            </a:r>
          </a:p>
          <a:p>
            <a:pPr marL="914400" lvl="1" indent="-514350">
              <a:buNone/>
            </a:pPr>
            <a:r>
              <a:rPr lang="en-US" dirty="0" smtClean="0">
                <a:solidFill>
                  <a:schemeClr val="tx2"/>
                </a:solidFill>
              </a:rPr>
              <a:t>    else:</a:t>
            </a:r>
          </a:p>
          <a:p>
            <a:pPr marL="914400" lvl="1" indent="-514350">
              <a:buNone/>
            </a:pPr>
            <a:r>
              <a:rPr lang="en-US" dirty="0" smtClean="0">
                <a:solidFill>
                  <a:schemeClr val="tx2"/>
                </a:solidFill>
              </a:rPr>
              <a:t>        return </a:t>
            </a:r>
            <a:r>
              <a:rPr lang="en-US" sz="2600" dirty="0" smtClean="0"/>
              <a:t>[[0 for </a:t>
            </a:r>
            <a:r>
              <a:rPr lang="en-US" sz="2600" dirty="0" err="1" smtClean="0"/>
              <a:t>i</a:t>
            </a:r>
            <a:r>
              <a:rPr lang="en-US" sz="2600" dirty="0" smtClean="0"/>
              <a:t> in range(n)] for j in range(n)];</a:t>
            </a:r>
            <a:endParaRPr lang="el-GR" sz="2600" dirty="0" smtClean="0"/>
          </a:p>
          <a:p>
            <a:pPr marL="914400" lvl="1" indent="-514350">
              <a:buNone/>
            </a:pPr>
            <a:endParaRPr lang="el-GR" sz="26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323528" y="692696"/>
            <a:ext cx="8568952" cy="5832648"/>
          </a:xfrm>
        </p:spPr>
        <p:txBody>
          <a:bodyPr>
            <a:normAutofit fontScale="85000" lnSpcReduction="20000"/>
          </a:bodyPr>
          <a:lstStyle/>
          <a:p>
            <a:pPr marL="514350" indent="-514350">
              <a:buFont typeface="+mj-lt"/>
              <a:buAutoNum type="arabicPeriod" startAt="2"/>
            </a:pPr>
            <a:r>
              <a:rPr lang="en-US" sz="3800" dirty="0" smtClean="0">
                <a:solidFill>
                  <a:schemeClr val="accent1">
                    <a:lumMod val="75000"/>
                  </a:schemeClr>
                </a:solidFill>
              </a:rPr>
              <a:t>def</a:t>
            </a:r>
            <a:r>
              <a:rPr lang="en-US" sz="3800" dirty="0" smtClean="0"/>
              <a:t> constrains(</a:t>
            </a:r>
            <a:r>
              <a:rPr lang="en-US" sz="3800" dirty="0" err="1" smtClean="0"/>
              <a:t>Xij</a:t>
            </a:r>
            <a:r>
              <a:rPr lang="en-US" sz="3800" dirty="0" smtClean="0"/>
              <a:t>):</a:t>
            </a:r>
            <a:endParaRPr lang="el-GR" sz="3800" dirty="0" smtClean="0"/>
          </a:p>
          <a:p>
            <a:pPr marL="514350" indent="-514350">
              <a:buFont typeface="+mj-lt"/>
              <a:buAutoNum type="arabicPeriod" startAt="2"/>
            </a:pPr>
            <a:endParaRPr lang="el-GR" dirty="0" smtClean="0"/>
          </a:p>
          <a:p>
            <a:pPr marL="514350" indent="-514350" algn="just">
              <a:buNone/>
            </a:pPr>
            <a:r>
              <a:rPr lang="el-GR" dirty="0" smtClean="0"/>
              <a:t>	</a:t>
            </a:r>
            <a:r>
              <a:rPr lang="en-US" sz="3300" dirty="0" smtClean="0">
                <a:solidFill>
                  <a:srgbClr val="008000"/>
                </a:solidFill>
              </a:rPr>
              <a:t>#**</a:t>
            </a:r>
          </a:p>
          <a:p>
            <a:pPr marL="514350" indent="-514350" algn="just">
              <a:buNone/>
            </a:pPr>
            <a:r>
              <a:rPr lang="el-GR" sz="3300" dirty="0" smtClean="0">
                <a:solidFill>
                  <a:srgbClr val="008000"/>
                </a:solidFill>
              </a:rPr>
              <a:t>	</a:t>
            </a:r>
            <a:r>
              <a:rPr lang="en-US" sz="3300" dirty="0" smtClean="0">
                <a:solidFill>
                  <a:srgbClr val="008000"/>
                </a:solidFill>
              </a:rPr>
              <a:t>#  The LP constrains function.</a:t>
            </a:r>
          </a:p>
          <a:p>
            <a:pPr marL="514350" indent="-514350" algn="just">
              <a:buNone/>
            </a:pPr>
            <a:r>
              <a:rPr lang="el-GR" sz="3300" dirty="0" smtClean="0">
                <a:solidFill>
                  <a:srgbClr val="008000"/>
                </a:solidFill>
              </a:rPr>
              <a:t>	</a:t>
            </a:r>
            <a:r>
              <a:rPr lang="en-US" sz="3300" dirty="0" smtClean="0">
                <a:solidFill>
                  <a:srgbClr val="008000"/>
                </a:solidFill>
              </a:rPr>
              <a:t>#  Checks if the given </a:t>
            </a:r>
            <a:r>
              <a:rPr lang="en-US" sz="3300" dirty="0" err="1" smtClean="0">
                <a:solidFill>
                  <a:srgbClr val="008000"/>
                </a:solidFill>
              </a:rPr>
              <a:t>boolean</a:t>
            </a:r>
            <a:r>
              <a:rPr lang="en-US" sz="3300" dirty="0" smtClean="0">
                <a:solidFill>
                  <a:srgbClr val="008000"/>
                </a:solidFill>
              </a:rPr>
              <a:t> matrix </a:t>
            </a:r>
            <a:r>
              <a:rPr lang="en-US" sz="3300" dirty="0" err="1" smtClean="0">
                <a:solidFill>
                  <a:srgbClr val="008000"/>
                </a:solidFill>
              </a:rPr>
              <a:t>Xij</a:t>
            </a:r>
            <a:r>
              <a:rPr lang="en-US" sz="3300" dirty="0" smtClean="0">
                <a:solidFill>
                  <a:srgbClr val="008000"/>
                </a:solidFill>
              </a:rPr>
              <a:t> is a feasible </a:t>
            </a:r>
            <a:r>
              <a:rPr lang="el-GR" sz="3300" dirty="0" smtClean="0">
                <a:solidFill>
                  <a:srgbClr val="008000"/>
                </a:solidFill>
              </a:rPr>
              <a:t>   #   </a:t>
            </a:r>
            <a:r>
              <a:rPr lang="en-US" sz="3300" dirty="0" smtClean="0">
                <a:solidFill>
                  <a:srgbClr val="008000"/>
                </a:solidFill>
              </a:rPr>
              <a:t>solution</a:t>
            </a:r>
          </a:p>
          <a:p>
            <a:pPr marL="514350" indent="-514350" algn="just">
              <a:buNone/>
            </a:pPr>
            <a:r>
              <a:rPr lang="el-GR" sz="3300" dirty="0" smtClean="0">
                <a:solidFill>
                  <a:srgbClr val="008000"/>
                </a:solidFill>
              </a:rPr>
              <a:t>	</a:t>
            </a:r>
            <a:r>
              <a:rPr lang="en-US" sz="3300" dirty="0" smtClean="0">
                <a:solidFill>
                  <a:srgbClr val="008000"/>
                </a:solidFill>
              </a:rPr>
              <a:t># </a:t>
            </a:r>
            <a:r>
              <a:rPr lang="el-GR" sz="3300" dirty="0" smtClean="0">
                <a:solidFill>
                  <a:srgbClr val="008000"/>
                </a:solidFill>
              </a:rPr>
              <a:t> </a:t>
            </a:r>
            <a:r>
              <a:rPr lang="en-US" sz="3300" dirty="0" smtClean="0">
                <a:solidFill>
                  <a:srgbClr val="008000"/>
                </a:solidFill>
              </a:rPr>
              <a:t>under the constrains of the LP algorithm.</a:t>
            </a:r>
          </a:p>
          <a:p>
            <a:pPr marL="514350" indent="-514350" algn="just">
              <a:buNone/>
            </a:pPr>
            <a:r>
              <a:rPr lang="el-GR" sz="3300" dirty="0" smtClean="0">
                <a:solidFill>
                  <a:srgbClr val="008000"/>
                </a:solidFill>
              </a:rPr>
              <a:t>	</a:t>
            </a:r>
            <a:r>
              <a:rPr lang="en-US" sz="3300" dirty="0" smtClean="0">
                <a:solidFill>
                  <a:srgbClr val="008000"/>
                </a:solidFill>
              </a:rPr>
              <a:t># </a:t>
            </a:r>
            <a:r>
              <a:rPr lang="el-GR" sz="3300" dirty="0" smtClean="0">
                <a:solidFill>
                  <a:srgbClr val="008000"/>
                </a:solidFill>
              </a:rPr>
              <a:t> </a:t>
            </a:r>
            <a:r>
              <a:rPr lang="en-US" sz="3300" dirty="0" smtClean="0">
                <a:solidFill>
                  <a:srgbClr val="008000"/>
                </a:solidFill>
              </a:rPr>
              <a:t>This is the </a:t>
            </a:r>
            <a:r>
              <a:rPr lang="en-US" sz="3300" dirty="0" err="1" smtClean="0">
                <a:solidFill>
                  <a:srgbClr val="008000"/>
                </a:solidFill>
              </a:rPr>
              <a:t>subtour</a:t>
            </a:r>
            <a:r>
              <a:rPr lang="en-US" sz="3300" dirty="0" smtClean="0">
                <a:solidFill>
                  <a:srgbClr val="008000"/>
                </a:solidFill>
              </a:rPr>
              <a:t> elimination.</a:t>
            </a:r>
          </a:p>
          <a:p>
            <a:pPr marL="514350" indent="-514350" algn="just">
              <a:buNone/>
            </a:pPr>
            <a:r>
              <a:rPr lang="el-GR" sz="3300" dirty="0" smtClean="0">
                <a:solidFill>
                  <a:srgbClr val="008000"/>
                </a:solidFill>
              </a:rPr>
              <a:t>	</a:t>
            </a:r>
            <a:r>
              <a:rPr lang="en-US" sz="3300" dirty="0" smtClean="0">
                <a:solidFill>
                  <a:srgbClr val="008000"/>
                </a:solidFill>
              </a:rPr>
              <a:t>#</a:t>
            </a:r>
          </a:p>
          <a:p>
            <a:pPr marL="514350" indent="-514350" algn="just">
              <a:buNone/>
            </a:pPr>
            <a:r>
              <a:rPr lang="el-GR" sz="3300" dirty="0" smtClean="0">
                <a:solidFill>
                  <a:srgbClr val="008000"/>
                </a:solidFill>
              </a:rPr>
              <a:t>	</a:t>
            </a:r>
            <a:r>
              <a:rPr lang="en-US" sz="3300" dirty="0" smtClean="0">
                <a:solidFill>
                  <a:srgbClr val="008000"/>
                </a:solidFill>
              </a:rPr>
              <a:t>#</a:t>
            </a:r>
            <a:r>
              <a:rPr lang="el-GR" sz="3300" dirty="0" smtClean="0">
                <a:solidFill>
                  <a:srgbClr val="008000"/>
                </a:solidFill>
              </a:rPr>
              <a:t> </a:t>
            </a:r>
            <a:r>
              <a:rPr lang="en-US" sz="3300" dirty="0" smtClean="0">
                <a:solidFill>
                  <a:srgbClr val="008000"/>
                </a:solidFill>
              </a:rPr>
              <a:t> @</a:t>
            </a:r>
            <a:r>
              <a:rPr lang="en-US" sz="3300" dirty="0" err="1" smtClean="0">
                <a:solidFill>
                  <a:srgbClr val="008000"/>
                </a:solidFill>
              </a:rPr>
              <a:t>param</a:t>
            </a:r>
            <a:r>
              <a:rPr lang="en-US" sz="3300" dirty="0" smtClean="0">
                <a:solidFill>
                  <a:srgbClr val="008000"/>
                </a:solidFill>
              </a:rPr>
              <a:t>:  </a:t>
            </a:r>
            <a:r>
              <a:rPr lang="en-US" sz="3300" dirty="0" err="1" smtClean="0">
                <a:solidFill>
                  <a:srgbClr val="008000"/>
                </a:solidFill>
              </a:rPr>
              <a:t>Xij</a:t>
            </a:r>
            <a:r>
              <a:rPr lang="en-US" sz="3300" dirty="0" smtClean="0">
                <a:solidFill>
                  <a:srgbClr val="008000"/>
                </a:solidFill>
              </a:rPr>
              <a:t> must be a </a:t>
            </a:r>
            <a:r>
              <a:rPr lang="en-US" sz="3300" dirty="0" err="1" smtClean="0">
                <a:solidFill>
                  <a:srgbClr val="008000"/>
                </a:solidFill>
              </a:rPr>
              <a:t>boolean</a:t>
            </a:r>
            <a:r>
              <a:rPr lang="en-US" sz="3300" dirty="0" smtClean="0">
                <a:solidFill>
                  <a:srgbClr val="008000"/>
                </a:solidFill>
              </a:rPr>
              <a:t> </a:t>
            </a:r>
            <a:r>
              <a:rPr lang="en-US" sz="3300" dirty="0" err="1" smtClean="0">
                <a:solidFill>
                  <a:srgbClr val="008000"/>
                </a:solidFill>
              </a:rPr>
              <a:t>matix</a:t>
            </a:r>
            <a:endParaRPr lang="en-US" sz="3300" dirty="0" smtClean="0">
              <a:solidFill>
                <a:srgbClr val="008000"/>
              </a:solidFill>
            </a:endParaRPr>
          </a:p>
          <a:p>
            <a:pPr marL="514350" indent="-514350" algn="just">
              <a:buNone/>
            </a:pPr>
            <a:r>
              <a:rPr lang="el-GR" sz="3300" dirty="0" smtClean="0">
                <a:solidFill>
                  <a:srgbClr val="008000"/>
                </a:solidFill>
              </a:rPr>
              <a:t>	</a:t>
            </a:r>
            <a:r>
              <a:rPr lang="en-US" sz="3300" dirty="0" smtClean="0">
                <a:solidFill>
                  <a:srgbClr val="008000"/>
                </a:solidFill>
              </a:rPr>
              <a:t># @return: 1 (true) if </a:t>
            </a:r>
            <a:r>
              <a:rPr lang="en-US" sz="3300" dirty="0" err="1" smtClean="0">
                <a:solidFill>
                  <a:srgbClr val="008000"/>
                </a:solidFill>
              </a:rPr>
              <a:t>Xij</a:t>
            </a:r>
            <a:r>
              <a:rPr lang="en-US" sz="3300" dirty="0" smtClean="0">
                <a:solidFill>
                  <a:srgbClr val="008000"/>
                </a:solidFill>
              </a:rPr>
              <a:t> keeps to the constrains, </a:t>
            </a:r>
            <a:r>
              <a:rPr lang="el-GR" sz="3300" dirty="0" smtClean="0">
                <a:solidFill>
                  <a:srgbClr val="008000"/>
                </a:solidFill>
              </a:rPr>
              <a:t>          #                     0   </a:t>
            </a:r>
            <a:r>
              <a:rPr lang="en-US" sz="3300" dirty="0" smtClean="0">
                <a:solidFill>
                  <a:srgbClr val="008000"/>
                </a:solidFill>
              </a:rPr>
              <a:t>(false) differently</a:t>
            </a:r>
          </a:p>
          <a:p>
            <a:pPr marL="514350" indent="-514350" algn="just">
              <a:buNone/>
            </a:pPr>
            <a:r>
              <a:rPr lang="el-GR" sz="3300" dirty="0" smtClean="0">
                <a:solidFill>
                  <a:srgbClr val="008000"/>
                </a:solidFill>
              </a:rPr>
              <a:t>	</a:t>
            </a:r>
            <a:r>
              <a:rPr lang="en-US" sz="3300" dirty="0" smtClean="0">
                <a:solidFill>
                  <a:srgbClr val="008000"/>
                </a:solidFill>
              </a:rPr>
              <a:t>#**</a:t>
            </a:r>
            <a:endParaRPr lang="el-GR" sz="3300" dirty="0" smtClean="0">
              <a:solidFill>
                <a:srgbClr val="0080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548680"/>
            <a:ext cx="8229600" cy="5937523"/>
          </a:xfrm>
        </p:spPr>
        <p:txBody>
          <a:bodyPr>
            <a:normAutofit lnSpcReduction="10000"/>
          </a:bodyPr>
          <a:lstStyle/>
          <a:p>
            <a:pPr>
              <a:buNone/>
            </a:pPr>
            <a:r>
              <a:rPr lang="en-US" dirty="0" smtClean="0"/>
              <a:t> n = </a:t>
            </a:r>
            <a:r>
              <a:rPr lang="en-US" dirty="0" err="1" smtClean="0"/>
              <a:t>len</a:t>
            </a:r>
            <a:r>
              <a:rPr lang="en-US" dirty="0" smtClean="0"/>
              <a:t>(</a:t>
            </a:r>
            <a:r>
              <a:rPr lang="en-US" dirty="0" err="1" smtClean="0"/>
              <a:t>Xij</a:t>
            </a:r>
            <a:r>
              <a:rPr lang="en-US" dirty="0" smtClean="0"/>
              <a:t>[0]);</a:t>
            </a:r>
          </a:p>
          <a:p>
            <a:pPr>
              <a:buNone/>
            </a:pPr>
            <a:endParaRPr lang="en-US" dirty="0" smtClean="0"/>
          </a:p>
          <a:p>
            <a:pPr>
              <a:buNone/>
            </a:pPr>
            <a:r>
              <a:rPr lang="en-US" dirty="0" smtClean="0"/>
              <a:t>    checksum = 0;</a:t>
            </a:r>
          </a:p>
          <a:p>
            <a:pPr>
              <a:buNone/>
            </a:pPr>
            <a:r>
              <a:rPr lang="en-US" dirty="0" smtClean="0">
                <a:solidFill>
                  <a:schemeClr val="accent1">
                    <a:lumMod val="75000"/>
                  </a:schemeClr>
                </a:solidFill>
              </a:rPr>
              <a:t>    for item in </a:t>
            </a:r>
            <a:r>
              <a:rPr lang="en-US" dirty="0" err="1" smtClean="0">
                <a:solidFill>
                  <a:schemeClr val="accent1">
                    <a:lumMod val="75000"/>
                  </a:schemeClr>
                </a:solidFill>
              </a:rPr>
              <a:t>Xij</a:t>
            </a:r>
            <a:r>
              <a:rPr lang="en-US" dirty="0" smtClean="0">
                <a:solidFill>
                  <a:schemeClr val="accent1">
                    <a:lumMod val="75000"/>
                  </a:schemeClr>
                </a:solidFill>
              </a:rPr>
              <a:t>:</a:t>
            </a:r>
          </a:p>
          <a:p>
            <a:pPr>
              <a:buNone/>
            </a:pPr>
            <a:r>
              <a:rPr lang="en-US" dirty="0" smtClean="0"/>
              <a:t>        </a:t>
            </a:r>
            <a:r>
              <a:rPr lang="en-US" dirty="0" smtClean="0">
                <a:solidFill>
                  <a:schemeClr val="accent1">
                    <a:lumMod val="75000"/>
                  </a:schemeClr>
                </a:solidFill>
              </a:rPr>
              <a:t>for </a:t>
            </a:r>
            <a:r>
              <a:rPr lang="en-US" dirty="0" err="1" smtClean="0">
                <a:solidFill>
                  <a:schemeClr val="accent1">
                    <a:lumMod val="75000"/>
                  </a:schemeClr>
                </a:solidFill>
              </a:rPr>
              <a:t>i</a:t>
            </a:r>
            <a:r>
              <a:rPr lang="en-US" dirty="0" smtClean="0">
                <a:solidFill>
                  <a:schemeClr val="accent1">
                    <a:lumMod val="75000"/>
                  </a:schemeClr>
                </a:solidFill>
              </a:rPr>
              <a:t> in range(0,n):</a:t>
            </a:r>
          </a:p>
          <a:p>
            <a:pPr>
              <a:buNone/>
            </a:pPr>
            <a:r>
              <a:rPr lang="en-US" dirty="0" smtClean="0"/>
              <a:t>            checksum = checksum + item[</a:t>
            </a:r>
            <a:r>
              <a:rPr lang="en-US" dirty="0" err="1" smtClean="0"/>
              <a:t>i</a:t>
            </a:r>
            <a:r>
              <a:rPr lang="en-US" dirty="0" smtClean="0"/>
              <a:t>];</a:t>
            </a:r>
          </a:p>
          <a:p>
            <a:pPr>
              <a:buNone/>
            </a:pPr>
            <a:endParaRPr lang="en-US" dirty="0" smtClean="0"/>
          </a:p>
          <a:p>
            <a:pPr>
              <a:buNone/>
            </a:pPr>
            <a:r>
              <a:rPr lang="en-US" dirty="0" smtClean="0"/>
              <a:t>    </a:t>
            </a:r>
            <a:r>
              <a:rPr lang="en-US" dirty="0" smtClean="0">
                <a:solidFill>
                  <a:schemeClr val="accent1">
                    <a:lumMod val="75000"/>
                  </a:schemeClr>
                </a:solidFill>
              </a:rPr>
              <a:t>if</a:t>
            </a:r>
            <a:r>
              <a:rPr lang="en-US" dirty="0" smtClean="0"/>
              <a:t> checksum &lt;= n-1:</a:t>
            </a:r>
          </a:p>
          <a:p>
            <a:pPr>
              <a:buNone/>
            </a:pPr>
            <a:r>
              <a:rPr lang="en-US" dirty="0" smtClean="0"/>
              <a:t>        </a:t>
            </a:r>
            <a:r>
              <a:rPr lang="en-US" dirty="0" smtClean="0">
                <a:solidFill>
                  <a:schemeClr val="accent1">
                    <a:lumMod val="75000"/>
                  </a:schemeClr>
                </a:solidFill>
              </a:rPr>
              <a:t>return</a:t>
            </a:r>
            <a:r>
              <a:rPr lang="en-US" dirty="0" smtClean="0"/>
              <a:t> 1;</a:t>
            </a:r>
          </a:p>
          <a:p>
            <a:pPr>
              <a:buNone/>
            </a:pPr>
            <a:r>
              <a:rPr lang="en-US" dirty="0" smtClean="0"/>
              <a:t>    </a:t>
            </a:r>
            <a:r>
              <a:rPr lang="en-US" dirty="0" smtClean="0">
                <a:solidFill>
                  <a:schemeClr val="accent1">
                    <a:lumMod val="75000"/>
                  </a:schemeClr>
                </a:solidFill>
              </a:rPr>
              <a:t>else</a:t>
            </a:r>
            <a:r>
              <a:rPr lang="en-US" dirty="0" smtClean="0"/>
              <a:t>:</a:t>
            </a:r>
          </a:p>
          <a:p>
            <a:pPr>
              <a:buNone/>
            </a:pPr>
            <a:r>
              <a:rPr lang="en-US" dirty="0" smtClean="0">
                <a:solidFill>
                  <a:schemeClr val="accent1">
                    <a:lumMod val="75000"/>
                  </a:schemeClr>
                </a:solidFill>
              </a:rPr>
              <a:t>        return </a:t>
            </a:r>
            <a:r>
              <a:rPr lang="en-US" dirty="0" smtClean="0"/>
              <a:t>0;</a:t>
            </a:r>
            <a:endParaRPr lang="el-GR"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620688"/>
            <a:ext cx="8507288" cy="5976664"/>
          </a:xfrm>
        </p:spPr>
        <p:txBody>
          <a:bodyPr>
            <a:normAutofit fontScale="47500" lnSpcReduction="20000"/>
          </a:bodyPr>
          <a:lstStyle/>
          <a:p>
            <a:pPr marL="514350" indent="-514350" algn="just">
              <a:buFont typeface="+mj-lt"/>
              <a:buAutoNum type="arabicPeriod" startAt="3"/>
            </a:pPr>
            <a:r>
              <a:rPr lang="en-US" sz="6700" dirty="0" smtClean="0">
                <a:solidFill>
                  <a:schemeClr val="accent1">
                    <a:lumMod val="75000"/>
                  </a:schemeClr>
                </a:solidFill>
              </a:rPr>
              <a:t>def</a:t>
            </a:r>
            <a:r>
              <a:rPr lang="en-US" sz="6700" dirty="0" smtClean="0"/>
              <a:t> </a:t>
            </a:r>
            <a:r>
              <a:rPr lang="en-US" sz="6700" dirty="0" err="1" smtClean="0"/>
              <a:t>cost_of_path</a:t>
            </a:r>
            <a:r>
              <a:rPr lang="en-US" sz="6700" dirty="0" smtClean="0"/>
              <a:t>(</a:t>
            </a:r>
            <a:r>
              <a:rPr lang="en-US" sz="6700" dirty="0" err="1" smtClean="0"/>
              <a:t>Cij</a:t>
            </a:r>
            <a:r>
              <a:rPr lang="en-US" sz="6700" dirty="0" smtClean="0"/>
              <a:t>, </a:t>
            </a:r>
            <a:r>
              <a:rPr lang="en-US" sz="6700" dirty="0" err="1" smtClean="0"/>
              <a:t>Xij</a:t>
            </a:r>
            <a:r>
              <a:rPr lang="en-US" sz="6700" dirty="0" smtClean="0"/>
              <a:t>):</a:t>
            </a:r>
            <a:endParaRPr lang="el-GR" sz="6700" dirty="0" smtClean="0"/>
          </a:p>
          <a:p>
            <a:pPr marL="514350" indent="-514350" algn="just">
              <a:buFont typeface="+mj-lt"/>
              <a:buAutoNum type="arabicPeriod" startAt="3"/>
            </a:pPr>
            <a:endParaRPr lang="el-GR" dirty="0" smtClean="0"/>
          </a:p>
          <a:p>
            <a:pPr marL="514350" indent="-514350" algn="just">
              <a:buNone/>
            </a:pPr>
            <a:r>
              <a:rPr lang="el-GR" dirty="0" smtClean="0"/>
              <a:t>	</a:t>
            </a:r>
            <a:r>
              <a:rPr lang="en-US" sz="5500" dirty="0" smtClean="0">
                <a:solidFill>
                  <a:srgbClr val="008000"/>
                </a:solidFill>
              </a:rPr>
              <a:t>#**</a:t>
            </a:r>
          </a:p>
          <a:p>
            <a:pPr marL="514350" indent="-514350" algn="just">
              <a:buNone/>
            </a:pPr>
            <a:r>
              <a:rPr lang="el-GR" sz="5500" dirty="0" smtClean="0">
                <a:solidFill>
                  <a:srgbClr val="008000"/>
                </a:solidFill>
              </a:rPr>
              <a:t>	</a:t>
            </a:r>
            <a:r>
              <a:rPr lang="en-US" sz="5500" dirty="0" smtClean="0">
                <a:solidFill>
                  <a:srgbClr val="008000"/>
                </a:solidFill>
              </a:rPr>
              <a:t>#   Path cost calculation.</a:t>
            </a:r>
          </a:p>
          <a:p>
            <a:pPr marL="514350" indent="-514350" algn="just">
              <a:buNone/>
            </a:pPr>
            <a:r>
              <a:rPr lang="el-GR" sz="5500" dirty="0" smtClean="0">
                <a:solidFill>
                  <a:srgbClr val="008000"/>
                </a:solidFill>
              </a:rPr>
              <a:t>	</a:t>
            </a:r>
            <a:r>
              <a:rPr lang="en-US" sz="5500" dirty="0" smtClean="0">
                <a:solidFill>
                  <a:srgbClr val="008000"/>
                </a:solidFill>
              </a:rPr>
              <a:t>#</a:t>
            </a:r>
            <a:r>
              <a:rPr lang="el-GR" sz="5500" dirty="0" smtClean="0">
                <a:solidFill>
                  <a:srgbClr val="008000"/>
                </a:solidFill>
              </a:rPr>
              <a:t>  </a:t>
            </a:r>
            <a:r>
              <a:rPr lang="en-US" sz="5500" dirty="0" smtClean="0">
                <a:solidFill>
                  <a:srgbClr val="008000"/>
                </a:solidFill>
              </a:rPr>
              <a:t>Calculates the cost-of-path for every feasible path of </a:t>
            </a:r>
            <a:r>
              <a:rPr lang="el-GR" sz="5500" dirty="0" smtClean="0">
                <a:solidFill>
                  <a:srgbClr val="008000"/>
                </a:solidFill>
              </a:rPr>
              <a:t>#</a:t>
            </a:r>
            <a:r>
              <a:rPr lang="en-US" sz="5500" dirty="0" smtClean="0">
                <a:solidFill>
                  <a:srgbClr val="008000"/>
                </a:solidFill>
              </a:rPr>
              <a:t>the problem,</a:t>
            </a:r>
            <a:r>
              <a:rPr lang="el-GR" sz="5500" dirty="0" smtClean="0">
                <a:solidFill>
                  <a:srgbClr val="008000"/>
                </a:solidFill>
              </a:rPr>
              <a:t> </a:t>
            </a:r>
            <a:r>
              <a:rPr lang="en-US" sz="5500" dirty="0" smtClean="0">
                <a:solidFill>
                  <a:srgbClr val="008000"/>
                </a:solidFill>
              </a:rPr>
              <a:t> by implementing the LP algorithm for the </a:t>
            </a:r>
            <a:r>
              <a:rPr lang="el-GR" sz="5500" dirty="0" smtClean="0">
                <a:solidFill>
                  <a:srgbClr val="008000"/>
                </a:solidFill>
              </a:rPr>
              <a:t>#   </a:t>
            </a:r>
            <a:r>
              <a:rPr lang="en-US" sz="5500" dirty="0" err="1" smtClean="0">
                <a:solidFill>
                  <a:srgbClr val="008000"/>
                </a:solidFill>
              </a:rPr>
              <a:t>adjastency</a:t>
            </a:r>
            <a:r>
              <a:rPr lang="en-US" sz="5500" dirty="0" smtClean="0">
                <a:solidFill>
                  <a:srgbClr val="008000"/>
                </a:solidFill>
              </a:rPr>
              <a:t> matrix (</a:t>
            </a:r>
            <a:r>
              <a:rPr lang="en-US" sz="5500" dirty="0" err="1" smtClean="0">
                <a:solidFill>
                  <a:srgbClr val="008000"/>
                </a:solidFill>
              </a:rPr>
              <a:t>Cij</a:t>
            </a:r>
            <a:r>
              <a:rPr lang="en-US" sz="5500" dirty="0" smtClean="0">
                <a:solidFill>
                  <a:srgbClr val="008000"/>
                </a:solidFill>
              </a:rPr>
              <a:t>) and</a:t>
            </a:r>
          </a:p>
          <a:p>
            <a:pPr marL="514350" indent="-514350" algn="just">
              <a:buNone/>
            </a:pPr>
            <a:r>
              <a:rPr lang="el-GR" sz="5500" dirty="0" smtClean="0">
                <a:solidFill>
                  <a:srgbClr val="008000"/>
                </a:solidFill>
              </a:rPr>
              <a:t>	</a:t>
            </a:r>
            <a:r>
              <a:rPr lang="en-US" sz="5500" dirty="0" smtClean="0">
                <a:solidFill>
                  <a:srgbClr val="008000"/>
                </a:solidFill>
              </a:rPr>
              <a:t># </a:t>
            </a:r>
            <a:r>
              <a:rPr lang="el-GR" sz="5500" dirty="0" smtClean="0">
                <a:solidFill>
                  <a:srgbClr val="008000"/>
                </a:solidFill>
              </a:rPr>
              <a:t>  </a:t>
            </a:r>
            <a:r>
              <a:rPr lang="en-US" sz="5500" dirty="0" smtClean="0">
                <a:solidFill>
                  <a:srgbClr val="008000"/>
                </a:solidFill>
              </a:rPr>
              <a:t>the list of </a:t>
            </a:r>
            <a:r>
              <a:rPr lang="en-US" sz="5500" dirty="0" err="1" smtClean="0">
                <a:solidFill>
                  <a:srgbClr val="008000"/>
                </a:solidFill>
              </a:rPr>
              <a:t>boolean</a:t>
            </a:r>
            <a:r>
              <a:rPr lang="en-US" sz="5500" dirty="0" smtClean="0">
                <a:solidFill>
                  <a:srgbClr val="008000"/>
                </a:solidFill>
              </a:rPr>
              <a:t> path matrices (</a:t>
            </a:r>
            <a:r>
              <a:rPr lang="en-US" sz="5500" dirty="0" err="1" smtClean="0">
                <a:solidFill>
                  <a:srgbClr val="008000"/>
                </a:solidFill>
              </a:rPr>
              <a:t>Xij</a:t>
            </a:r>
            <a:r>
              <a:rPr lang="en-US" sz="5500" dirty="0" smtClean="0">
                <a:solidFill>
                  <a:srgbClr val="008000"/>
                </a:solidFill>
              </a:rPr>
              <a:t>).</a:t>
            </a:r>
          </a:p>
          <a:p>
            <a:pPr marL="514350" indent="-514350" algn="just">
              <a:buNone/>
            </a:pPr>
            <a:r>
              <a:rPr lang="el-GR" sz="5500" dirty="0" smtClean="0">
                <a:solidFill>
                  <a:srgbClr val="008000"/>
                </a:solidFill>
              </a:rPr>
              <a:t>	</a:t>
            </a:r>
            <a:r>
              <a:rPr lang="en-US" sz="5500" dirty="0" smtClean="0">
                <a:solidFill>
                  <a:srgbClr val="008000"/>
                </a:solidFill>
              </a:rPr>
              <a:t>#</a:t>
            </a:r>
          </a:p>
          <a:p>
            <a:pPr marL="514350" indent="-514350" algn="just">
              <a:buNone/>
            </a:pPr>
            <a:r>
              <a:rPr lang="el-GR" sz="5500" dirty="0" smtClean="0">
                <a:solidFill>
                  <a:srgbClr val="008000"/>
                </a:solidFill>
              </a:rPr>
              <a:t>	</a:t>
            </a:r>
            <a:r>
              <a:rPr lang="en-US" sz="5500" dirty="0" smtClean="0">
                <a:solidFill>
                  <a:srgbClr val="008000"/>
                </a:solidFill>
              </a:rPr>
              <a:t>#   @</a:t>
            </a:r>
            <a:r>
              <a:rPr lang="en-US" sz="5500" dirty="0" err="1" smtClean="0">
                <a:solidFill>
                  <a:srgbClr val="008000"/>
                </a:solidFill>
              </a:rPr>
              <a:t>param</a:t>
            </a:r>
            <a:r>
              <a:rPr lang="en-US" sz="5500" dirty="0" smtClean="0">
                <a:solidFill>
                  <a:srgbClr val="008000"/>
                </a:solidFill>
              </a:rPr>
              <a:t>:     </a:t>
            </a:r>
            <a:r>
              <a:rPr lang="el-GR" sz="5500" dirty="0" smtClean="0">
                <a:solidFill>
                  <a:srgbClr val="008000"/>
                </a:solidFill>
              </a:rPr>
              <a:t>        </a:t>
            </a:r>
            <a:r>
              <a:rPr lang="en-US" sz="5500" dirty="0" err="1" smtClean="0">
                <a:solidFill>
                  <a:srgbClr val="008000"/>
                </a:solidFill>
              </a:rPr>
              <a:t>Adjastency</a:t>
            </a:r>
            <a:r>
              <a:rPr lang="en-US" sz="5500" dirty="0" smtClean="0">
                <a:solidFill>
                  <a:srgbClr val="008000"/>
                </a:solidFill>
              </a:rPr>
              <a:t> matrix (</a:t>
            </a:r>
            <a:r>
              <a:rPr lang="en-US" sz="5500" dirty="0" err="1" smtClean="0">
                <a:solidFill>
                  <a:srgbClr val="008000"/>
                </a:solidFill>
              </a:rPr>
              <a:t>Cij</a:t>
            </a:r>
            <a:r>
              <a:rPr lang="en-US" sz="5500" dirty="0" smtClean="0">
                <a:solidFill>
                  <a:srgbClr val="008000"/>
                </a:solidFill>
              </a:rPr>
              <a:t>), list of </a:t>
            </a:r>
            <a:r>
              <a:rPr lang="en-US" sz="5500" dirty="0" err="1" smtClean="0">
                <a:solidFill>
                  <a:srgbClr val="008000"/>
                </a:solidFill>
              </a:rPr>
              <a:t>boolean</a:t>
            </a:r>
            <a:r>
              <a:rPr lang="el-GR" sz="5500" dirty="0" smtClean="0">
                <a:solidFill>
                  <a:srgbClr val="008000"/>
                </a:solidFill>
              </a:rPr>
              <a:t>  </a:t>
            </a:r>
            <a:r>
              <a:rPr lang="en-US" sz="5500" dirty="0" smtClean="0">
                <a:solidFill>
                  <a:srgbClr val="008000"/>
                </a:solidFill>
              </a:rPr>
              <a:t> </a:t>
            </a:r>
            <a:r>
              <a:rPr lang="el-GR" sz="5500" dirty="0" smtClean="0">
                <a:solidFill>
                  <a:srgbClr val="008000"/>
                </a:solidFill>
              </a:rPr>
              <a:t>     #                                  </a:t>
            </a:r>
            <a:r>
              <a:rPr lang="en-US" sz="5500" dirty="0" smtClean="0">
                <a:solidFill>
                  <a:srgbClr val="008000"/>
                </a:solidFill>
              </a:rPr>
              <a:t>path matrices (</a:t>
            </a:r>
            <a:r>
              <a:rPr lang="en-US" sz="5500" dirty="0" err="1" smtClean="0">
                <a:solidFill>
                  <a:srgbClr val="008000"/>
                </a:solidFill>
              </a:rPr>
              <a:t>Xij</a:t>
            </a:r>
            <a:r>
              <a:rPr lang="en-US" sz="5500" dirty="0" smtClean="0">
                <a:solidFill>
                  <a:srgbClr val="008000"/>
                </a:solidFill>
              </a:rPr>
              <a:t>)</a:t>
            </a:r>
          </a:p>
          <a:p>
            <a:pPr marL="514350" indent="-514350" algn="just">
              <a:buNone/>
            </a:pPr>
            <a:r>
              <a:rPr lang="el-GR" sz="5500" dirty="0" smtClean="0">
                <a:solidFill>
                  <a:srgbClr val="008000"/>
                </a:solidFill>
              </a:rPr>
              <a:t>	</a:t>
            </a:r>
            <a:r>
              <a:rPr lang="en-US" sz="5500" dirty="0" smtClean="0">
                <a:solidFill>
                  <a:srgbClr val="008000"/>
                </a:solidFill>
              </a:rPr>
              <a:t>#   @precondition:  The </a:t>
            </a:r>
            <a:r>
              <a:rPr lang="en-US" sz="5500" dirty="0" err="1" smtClean="0">
                <a:solidFill>
                  <a:srgbClr val="008000"/>
                </a:solidFill>
              </a:rPr>
              <a:t>boolean</a:t>
            </a:r>
            <a:r>
              <a:rPr lang="en-US" sz="5500" dirty="0" smtClean="0">
                <a:solidFill>
                  <a:srgbClr val="008000"/>
                </a:solidFill>
              </a:rPr>
              <a:t> path matrices must keep </a:t>
            </a:r>
            <a:r>
              <a:rPr lang="el-GR" sz="5500" dirty="0" smtClean="0">
                <a:solidFill>
                  <a:srgbClr val="008000"/>
                </a:solidFill>
              </a:rPr>
              <a:t>#                                   </a:t>
            </a:r>
            <a:r>
              <a:rPr lang="en-US" sz="5500" dirty="0" smtClean="0">
                <a:solidFill>
                  <a:srgbClr val="008000"/>
                </a:solidFill>
              </a:rPr>
              <a:t>to</a:t>
            </a:r>
            <a:r>
              <a:rPr lang="el-GR" sz="5500" dirty="0" smtClean="0">
                <a:solidFill>
                  <a:srgbClr val="008000"/>
                </a:solidFill>
              </a:rPr>
              <a:t> </a:t>
            </a:r>
            <a:r>
              <a:rPr lang="en-US" sz="5500" dirty="0" smtClean="0">
                <a:solidFill>
                  <a:srgbClr val="008000"/>
                </a:solidFill>
              </a:rPr>
              <a:t>the constrains</a:t>
            </a:r>
            <a:r>
              <a:rPr lang="el-GR" sz="5500" dirty="0" smtClean="0">
                <a:solidFill>
                  <a:srgbClr val="008000"/>
                </a:solidFill>
              </a:rPr>
              <a:t> </a:t>
            </a:r>
            <a:r>
              <a:rPr lang="en-US" sz="5500" dirty="0" smtClean="0">
                <a:solidFill>
                  <a:srgbClr val="008000"/>
                </a:solidFill>
              </a:rPr>
              <a:t>of the LP </a:t>
            </a:r>
            <a:r>
              <a:rPr lang="en-US" sz="5500" dirty="0" err="1" smtClean="0">
                <a:solidFill>
                  <a:srgbClr val="008000"/>
                </a:solidFill>
              </a:rPr>
              <a:t>agorithm</a:t>
            </a:r>
            <a:r>
              <a:rPr lang="en-US" sz="5500" dirty="0" smtClean="0">
                <a:solidFill>
                  <a:srgbClr val="008000"/>
                </a:solidFill>
              </a:rPr>
              <a:t>. </a:t>
            </a:r>
          </a:p>
          <a:p>
            <a:pPr marL="514350" indent="-514350" algn="just">
              <a:buNone/>
            </a:pPr>
            <a:r>
              <a:rPr lang="el-GR" sz="5500" dirty="0" smtClean="0">
                <a:solidFill>
                  <a:srgbClr val="008000"/>
                </a:solidFill>
              </a:rPr>
              <a:t>	</a:t>
            </a:r>
            <a:r>
              <a:rPr lang="en-US" sz="5500" dirty="0" smtClean="0">
                <a:solidFill>
                  <a:srgbClr val="008000"/>
                </a:solidFill>
              </a:rPr>
              <a:t>#   @return:       </a:t>
            </a:r>
            <a:r>
              <a:rPr lang="el-GR" sz="5500" dirty="0" smtClean="0">
                <a:solidFill>
                  <a:srgbClr val="008000"/>
                </a:solidFill>
              </a:rPr>
              <a:t>       </a:t>
            </a:r>
            <a:r>
              <a:rPr lang="en-US" sz="5500" dirty="0" smtClean="0">
                <a:solidFill>
                  <a:srgbClr val="008000"/>
                </a:solidFill>
              </a:rPr>
              <a:t> A list of numbers.</a:t>
            </a:r>
          </a:p>
          <a:p>
            <a:pPr marL="514350" indent="-514350" algn="just">
              <a:buNone/>
            </a:pPr>
            <a:r>
              <a:rPr lang="el-GR" sz="5500" dirty="0" smtClean="0">
                <a:solidFill>
                  <a:srgbClr val="008000"/>
                </a:solidFill>
              </a:rPr>
              <a:t>	</a:t>
            </a:r>
            <a:r>
              <a:rPr lang="en-US" sz="5500" dirty="0" smtClean="0">
                <a:solidFill>
                  <a:srgbClr val="008000"/>
                </a:solidFill>
              </a:rPr>
              <a:t>#**</a:t>
            </a:r>
            <a:endParaRPr lang="el-GR" sz="5500" dirty="0">
              <a:solidFill>
                <a:srgbClr val="008000"/>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332656"/>
            <a:ext cx="8229600" cy="6525344"/>
          </a:xfrm>
        </p:spPr>
        <p:txBody>
          <a:bodyPr>
            <a:noAutofit/>
          </a:bodyPr>
          <a:lstStyle/>
          <a:p>
            <a:pPr>
              <a:buNone/>
            </a:pPr>
            <a:r>
              <a:rPr lang="en-US" sz="2200" dirty="0" smtClean="0"/>
              <a:t> </a:t>
            </a:r>
            <a:r>
              <a:rPr lang="el-GR" sz="2200" dirty="0" smtClean="0"/>
              <a:t>  </a:t>
            </a:r>
          </a:p>
          <a:p>
            <a:pPr>
              <a:buNone/>
            </a:pPr>
            <a:r>
              <a:rPr lang="el-GR" sz="2200" dirty="0" smtClean="0"/>
              <a:t> </a:t>
            </a:r>
            <a:r>
              <a:rPr lang="en-US" sz="2200" dirty="0" err="1" smtClean="0"/>
              <a:t>sum_of_paths</a:t>
            </a:r>
            <a:r>
              <a:rPr lang="en-US" sz="2200" dirty="0" smtClean="0"/>
              <a:t> = list();</a:t>
            </a:r>
          </a:p>
          <a:p>
            <a:pPr>
              <a:buNone/>
            </a:pPr>
            <a:r>
              <a:rPr lang="en-US" sz="2200" dirty="0" smtClean="0"/>
              <a:t>    </a:t>
            </a:r>
            <a:r>
              <a:rPr lang="en-US" sz="2200" dirty="0" smtClean="0">
                <a:solidFill>
                  <a:schemeClr val="accent1">
                    <a:lumMod val="75000"/>
                  </a:schemeClr>
                </a:solidFill>
              </a:rPr>
              <a:t>for a in range(</a:t>
            </a:r>
            <a:r>
              <a:rPr lang="en-US" sz="2200" dirty="0" err="1" smtClean="0">
                <a:solidFill>
                  <a:schemeClr val="accent1">
                    <a:lumMod val="75000"/>
                  </a:schemeClr>
                </a:solidFill>
              </a:rPr>
              <a:t>len</a:t>
            </a:r>
            <a:r>
              <a:rPr lang="en-US" sz="2200" dirty="0" smtClean="0">
                <a:solidFill>
                  <a:schemeClr val="accent1">
                    <a:lumMod val="75000"/>
                  </a:schemeClr>
                </a:solidFill>
              </a:rPr>
              <a:t>(</a:t>
            </a:r>
            <a:r>
              <a:rPr lang="en-US" sz="2200" dirty="0" err="1" smtClean="0">
                <a:solidFill>
                  <a:schemeClr val="accent1">
                    <a:lumMod val="75000"/>
                  </a:schemeClr>
                </a:solidFill>
              </a:rPr>
              <a:t>Xij</a:t>
            </a:r>
            <a:r>
              <a:rPr lang="en-US" sz="2200" dirty="0" smtClean="0">
                <a:solidFill>
                  <a:schemeClr val="accent1">
                    <a:lumMod val="75000"/>
                  </a:schemeClr>
                </a:solidFill>
              </a:rPr>
              <a:t>)):</a:t>
            </a:r>
          </a:p>
          <a:p>
            <a:pPr>
              <a:buNone/>
            </a:pPr>
            <a:r>
              <a:rPr lang="en-US" sz="2200" dirty="0" smtClean="0"/>
              <a:t>      </a:t>
            </a:r>
            <a:r>
              <a:rPr lang="el-GR" sz="2200" dirty="0" smtClean="0"/>
              <a:t>	</a:t>
            </a:r>
            <a:r>
              <a:rPr lang="en-US" sz="2200" dirty="0" smtClean="0"/>
              <a:t>  </a:t>
            </a:r>
            <a:r>
              <a:rPr lang="en-US" sz="2200" dirty="0" err="1" smtClean="0"/>
              <a:t>tmp_array</a:t>
            </a:r>
            <a:r>
              <a:rPr lang="en-US" sz="2200" dirty="0" smtClean="0"/>
              <a:t> = </a:t>
            </a:r>
            <a:r>
              <a:rPr lang="en-US" sz="2200" dirty="0" err="1" smtClean="0"/>
              <a:t>Xij</a:t>
            </a:r>
            <a:r>
              <a:rPr lang="en-US" sz="2200" dirty="0" smtClean="0"/>
              <a:t>[a];</a:t>
            </a:r>
          </a:p>
          <a:p>
            <a:pPr>
              <a:buNone/>
            </a:pPr>
            <a:r>
              <a:rPr lang="en-US" sz="2200" dirty="0" smtClean="0"/>
              <a:t>        </a:t>
            </a:r>
            <a:r>
              <a:rPr lang="el-GR" sz="2200" dirty="0" smtClean="0"/>
              <a:t>	  </a:t>
            </a:r>
            <a:r>
              <a:rPr lang="en-US" sz="2200" dirty="0" smtClean="0"/>
              <a:t>sum = 0;</a:t>
            </a:r>
          </a:p>
          <a:p>
            <a:pPr>
              <a:buNone/>
            </a:pPr>
            <a:r>
              <a:rPr lang="en-US" sz="2200" dirty="0" smtClean="0"/>
              <a:t>       </a:t>
            </a:r>
            <a:r>
              <a:rPr lang="el-GR" sz="2200" dirty="0" smtClean="0"/>
              <a:t>	 </a:t>
            </a:r>
            <a:r>
              <a:rPr lang="en-US" sz="2200" dirty="0" smtClean="0"/>
              <a:t> </a:t>
            </a:r>
            <a:r>
              <a:rPr lang="en-US" sz="2200" dirty="0" smtClean="0">
                <a:solidFill>
                  <a:schemeClr val="accent1">
                    <a:lumMod val="75000"/>
                  </a:schemeClr>
                </a:solidFill>
              </a:rPr>
              <a:t>for b in range(</a:t>
            </a:r>
            <a:r>
              <a:rPr lang="en-US" sz="2200" dirty="0" err="1" smtClean="0">
                <a:solidFill>
                  <a:schemeClr val="accent1">
                    <a:lumMod val="75000"/>
                  </a:schemeClr>
                </a:solidFill>
              </a:rPr>
              <a:t>len</a:t>
            </a:r>
            <a:r>
              <a:rPr lang="en-US" sz="2200" dirty="0" smtClean="0">
                <a:solidFill>
                  <a:schemeClr val="accent1">
                    <a:lumMod val="75000"/>
                  </a:schemeClr>
                </a:solidFill>
              </a:rPr>
              <a:t>(</a:t>
            </a:r>
            <a:r>
              <a:rPr lang="en-US" sz="2200" dirty="0" err="1" smtClean="0">
                <a:solidFill>
                  <a:schemeClr val="accent1">
                    <a:lumMod val="75000"/>
                  </a:schemeClr>
                </a:solidFill>
              </a:rPr>
              <a:t>tmp_array</a:t>
            </a:r>
            <a:r>
              <a:rPr lang="en-US" sz="2200" dirty="0" smtClean="0">
                <a:solidFill>
                  <a:schemeClr val="accent1">
                    <a:lumMod val="75000"/>
                  </a:schemeClr>
                </a:solidFill>
              </a:rPr>
              <a:t>)):</a:t>
            </a:r>
          </a:p>
          <a:p>
            <a:pPr>
              <a:buNone/>
            </a:pPr>
            <a:r>
              <a:rPr lang="en-US" sz="2200" dirty="0" smtClean="0"/>
              <a:t>           </a:t>
            </a:r>
            <a:r>
              <a:rPr lang="el-GR" sz="2200" dirty="0" smtClean="0"/>
              <a:t>	  	</a:t>
            </a:r>
            <a:r>
              <a:rPr lang="en-US" sz="2200" dirty="0" smtClean="0"/>
              <a:t> </a:t>
            </a:r>
            <a:r>
              <a:rPr lang="en-US" sz="2200" dirty="0" err="1" smtClean="0"/>
              <a:t>tmp_vec</a:t>
            </a:r>
            <a:r>
              <a:rPr lang="en-US" sz="2200" dirty="0" smtClean="0"/>
              <a:t> = </a:t>
            </a:r>
            <a:r>
              <a:rPr lang="en-US" sz="2200" dirty="0" err="1" smtClean="0"/>
              <a:t>tmp_array</a:t>
            </a:r>
            <a:r>
              <a:rPr lang="en-US" sz="2200" dirty="0" smtClean="0"/>
              <a:t>[b];</a:t>
            </a:r>
          </a:p>
          <a:p>
            <a:pPr>
              <a:buNone/>
            </a:pPr>
            <a:r>
              <a:rPr lang="en-US" sz="2200" dirty="0" smtClean="0"/>
              <a:t>            </a:t>
            </a:r>
            <a:r>
              <a:rPr lang="el-GR" sz="2200" dirty="0" smtClean="0"/>
              <a:t>     	 </a:t>
            </a:r>
            <a:r>
              <a:rPr lang="en-US" sz="2200" dirty="0" smtClean="0">
                <a:solidFill>
                  <a:schemeClr val="accent1">
                    <a:lumMod val="75000"/>
                  </a:schemeClr>
                </a:solidFill>
              </a:rPr>
              <a:t>for </a:t>
            </a:r>
            <a:r>
              <a:rPr lang="en-US" sz="2200" dirty="0" err="1" smtClean="0">
                <a:solidFill>
                  <a:schemeClr val="accent1">
                    <a:lumMod val="75000"/>
                  </a:schemeClr>
                </a:solidFill>
              </a:rPr>
              <a:t>i</a:t>
            </a:r>
            <a:r>
              <a:rPr lang="en-US" sz="2200" dirty="0" smtClean="0">
                <a:solidFill>
                  <a:schemeClr val="accent1">
                    <a:lumMod val="75000"/>
                  </a:schemeClr>
                </a:solidFill>
              </a:rPr>
              <a:t> in range(</a:t>
            </a:r>
            <a:r>
              <a:rPr lang="en-US" sz="2200" dirty="0" err="1" smtClean="0">
                <a:solidFill>
                  <a:schemeClr val="accent1">
                    <a:lumMod val="75000"/>
                  </a:schemeClr>
                </a:solidFill>
              </a:rPr>
              <a:t>len</a:t>
            </a:r>
            <a:r>
              <a:rPr lang="en-US" sz="2200" dirty="0" smtClean="0">
                <a:solidFill>
                  <a:schemeClr val="accent1">
                    <a:lumMod val="75000"/>
                  </a:schemeClr>
                </a:solidFill>
              </a:rPr>
              <a:t>(</a:t>
            </a:r>
            <a:r>
              <a:rPr lang="en-US" sz="2200" dirty="0" err="1" smtClean="0">
                <a:solidFill>
                  <a:schemeClr val="accent1">
                    <a:lumMod val="75000"/>
                  </a:schemeClr>
                </a:solidFill>
              </a:rPr>
              <a:t>tmp_vec</a:t>
            </a:r>
            <a:r>
              <a:rPr lang="en-US" sz="2200" dirty="0" smtClean="0">
                <a:solidFill>
                  <a:schemeClr val="accent1">
                    <a:lumMod val="75000"/>
                  </a:schemeClr>
                </a:solidFill>
              </a:rPr>
              <a:t>)):</a:t>
            </a:r>
          </a:p>
          <a:p>
            <a:pPr>
              <a:buNone/>
            </a:pPr>
            <a:r>
              <a:rPr lang="en-US" sz="2200" dirty="0" smtClean="0"/>
              <a:t>               </a:t>
            </a:r>
            <a:r>
              <a:rPr lang="el-GR" sz="2200" dirty="0" smtClean="0"/>
              <a:t>              	</a:t>
            </a:r>
            <a:r>
              <a:rPr lang="en-US" sz="2200" dirty="0" smtClean="0"/>
              <a:t> </a:t>
            </a:r>
            <a:r>
              <a:rPr lang="en-US" sz="2200" dirty="0" smtClean="0">
                <a:solidFill>
                  <a:schemeClr val="accent1">
                    <a:lumMod val="75000"/>
                  </a:schemeClr>
                </a:solidFill>
              </a:rPr>
              <a:t>if</a:t>
            </a:r>
            <a:r>
              <a:rPr lang="en-US" sz="2200" dirty="0" smtClean="0"/>
              <a:t> (b != </a:t>
            </a:r>
            <a:r>
              <a:rPr lang="en-US" sz="2200" dirty="0" err="1" smtClean="0"/>
              <a:t>i</a:t>
            </a:r>
            <a:r>
              <a:rPr lang="en-US" sz="2200" dirty="0" smtClean="0"/>
              <a:t> and </a:t>
            </a:r>
            <a:r>
              <a:rPr lang="en-US" sz="2200" dirty="0" err="1" smtClean="0"/>
              <a:t>Cij</a:t>
            </a:r>
            <a:r>
              <a:rPr lang="en-US" sz="2200" dirty="0" smtClean="0"/>
              <a:t>[b][</a:t>
            </a:r>
            <a:r>
              <a:rPr lang="en-US" sz="2200" dirty="0" err="1" smtClean="0"/>
              <a:t>i</a:t>
            </a:r>
            <a:r>
              <a:rPr lang="en-US" sz="2200" dirty="0" smtClean="0"/>
              <a:t>] == 0):</a:t>
            </a:r>
          </a:p>
          <a:p>
            <a:pPr>
              <a:buNone/>
            </a:pPr>
            <a:r>
              <a:rPr lang="en-US" sz="2200" dirty="0" smtClean="0"/>
              <a:t>                   </a:t>
            </a:r>
            <a:r>
              <a:rPr lang="el-GR" sz="2200" dirty="0" smtClean="0"/>
              <a:t>			</a:t>
            </a:r>
            <a:r>
              <a:rPr lang="en-US" sz="2200" dirty="0" smtClean="0"/>
              <a:t> sum = 0;</a:t>
            </a:r>
          </a:p>
          <a:p>
            <a:pPr>
              <a:buNone/>
            </a:pPr>
            <a:r>
              <a:rPr lang="en-US" sz="2200" dirty="0" smtClean="0">
                <a:solidFill>
                  <a:schemeClr val="accent1">
                    <a:lumMod val="75000"/>
                  </a:schemeClr>
                </a:solidFill>
              </a:rPr>
              <a:t>                    </a:t>
            </a:r>
            <a:r>
              <a:rPr lang="el-GR" sz="2200" dirty="0" smtClean="0">
                <a:solidFill>
                  <a:schemeClr val="accent1">
                    <a:lumMod val="75000"/>
                  </a:schemeClr>
                </a:solidFill>
              </a:rPr>
              <a:t>			 </a:t>
            </a:r>
            <a:r>
              <a:rPr lang="en-US" sz="2200" dirty="0" smtClean="0">
                <a:solidFill>
                  <a:schemeClr val="accent1">
                    <a:lumMod val="75000"/>
                  </a:schemeClr>
                </a:solidFill>
              </a:rPr>
              <a:t>break;</a:t>
            </a:r>
          </a:p>
          <a:p>
            <a:pPr>
              <a:buNone/>
            </a:pPr>
            <a:r>
              <a:rPr lang="en-US" sz="2200" dirty="0" smtClean="0">
                <a:solidFill>
                  <a:schemeClr val="accent1">
                    <a:lumMod val="75000"/>
                  </a:schemeClr>
                </a:solidFill>
              </a:rPr>
              <a:t>               </a:t>
            </a:r>
            <a:r>
              <a:rPr lang="el-GR" sz="2200" dirty="0" smtClean="0">
                <a:solidFill>
                  <a:schemeClr val="accent1">
                    <a:lumMod val="75000"/>
                  </a:schemeClr>
                </a:solidFill>
              </a:rPr>
              <a:t>		</a:t>
            </a:r>
            <a:r>
              <a:rPr lang="en-US" sz="2200" dirty="0" smtClean="0">
                <a:solidFill>
                  <a:schemeClr val="accent1">
                    <a:lumMod val="75000"/>
                  </a:schemeClr>
                </a:solidFill>
              </a:rPr>
              <a:t>else:</a:t>
            </a:r>
          </a:p>
          <a:p>
            <a:pPr>
              <a:buNone/>
            </a:pPr>
            <a:r>
              <a:rPr lang="en-US" sz="2200" dirty="0" smtClean="0"/>
              <a:t>                    </a:t>
            </a:r>
            <a:r>
              <a:rPr lang="el-GR" sz="2200" dirty="0" smtClean="0"/>
              <a:t>			</a:t>
            </a:r>
            <a:r>
              <a:rPr lang="en-US" sz="2200" dirty="0" smtClean="0"/>
              <a:t>sum = sum + (</a:t>
            </a:r>
            <a:r>
              <a:rPr lang="en-US" sz="2200" dirty="0" err="1" smtClean="0"/>
              <a:t>Cij</a:t>
            </a:r>
            <a:r>
              <a:rPr lang="en-US" sz="2200" dirty="0" smtClean="0"/>
              <a:t>[b][</a:t>
            </a:r>
            <a:r>
              <a:rPr lang="en-US" sz="2200" dirty="0" err="1" smtClean="0"/>
              <a:t>i</a:t>
            </a:r>
            <a:r>
              <a:rPr lang="en-US" sz="2200" dirty="0" smtClean="0"/>
              <a:t>]*</a:t>
            </a:r>
            <a:r>
              <a:rPr lang="en-US" sz="2200" dirty="0" err="1" smtClean="0"/>
              <a:t>tmp_vec</a:t>
            </a:r>
            <a:r>
              <a:rPr lang="en-US" sz="2200" dirty="0" smtClean="0"/>
              <a:t>[</a:t>
            </a:r>
            <a:r>
              <a:rPr lang="en-US" sz="2200" dirty="0" err="1" smtClean="0"/>
              <a:t>i</a:t>
            </a:r>
            <a:r>
              <a:rPr lang="en-US" sz="2200" dirty="0" smtClean="0"/>
              <a:t>])         </a:t>
            </a:r>
          </a:p>
          <a:p>
            <a:pPr>
              <a:buNone/>
            </a:pPr>
            <a:r>
              <a:rPr lang="en-US" sz="2200" dirty="0" smtClean="0"/>
              <a:t>        </a:t>
            </a:r>
            <a:r>
              <a:rPr lang="el-GR" sz="2200" dirty="0" smtClean="0"/>
              <a:t>		</a:t>
            </a:r>
            <a:r>
              <a:rPr lang="en-US" sz="2200" dirty="0" err="1" smtClean="0"/>
              <a:t>sum_of_paths.append</a:t>
            </a:r>
            <a:r>
              <a:rPr lang="en-US" sz="2200" dirty="0" smtClean="0"/>
              <a:t>(sum);</a:t>
            </a:r>
          </a:p>
          <a:p>
            <a:pPr>
              <a:buNone/>
            </a:pPr>
            <a:r>
              <a:rPr lang="en-US" sz="2200" dirty="0" smtClean="0"/>
              <a:t>    </a:t>
            </a:r>
            <a:r>
              <a:rPr lang="en-US" sz="2200" dirty="0" smtClean="0">
                <a:solidFill>
                  <a:schemeClr val="accent1">
                    <a:lumMod val="75000"/>
                  </a:schemeClr>
                </a:solidFill>
              </a:rPr>
              <a:t>return</a:t>
            </a:r>
            <a:r>
              <a:rPr lang="en-US" sz="2200" dirty="0" smtClean="0"/>
              <a:t> </a:t>
            </a:r>
            <a:r>
              <a:rPr lang="en-US" sz="2200" dirty="0" err="1" smtClean="0"/>
              <a:t>sum_of_paths</a:t>
            </a:r>
            <a:r>
              <a:rPr lang="en-US" sz="2200" dirty="0" smtClean="0"/>
              <a:t>;</a:t>
            </a:r>
            <a:endParaRPr lang="el-GR" sz="22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anevlavis\Desktop\Project\Tem-231\graph_5.png"/>
          <p:cNvPicPr>
            <a:picLocks noChangeAspect="1" noChangeArrowheads="1"/>
          </p:cNvPicPr>
          <p:nvPr/>
        </p:nvPicPr>
        <p:blipFill>
          <a:blip r:embed="rId2" cstate="print"/>
          <a:srcRect l="23306" t="1926" r="25014" b="5627"/>
          <a:stretch>
            <a:fillRect/>
          </a:stretch>
        </p:blipFill>
        <p:spPr bwMode="auto">
          <a:xfrm>
            <a:off x="251520" y="2276872"/>
            <a:ext cx="4419491" cy="4159521"/>
          </a:xfrm>
          <a:prstGeom prst="rect">
            <a:avLst/>
          </a:prstGeom>
          <a:noFill/>
        </p:spPr>
      </p:pic>
      <p:sp>
        <p:nvSpPr>
          <p:cNvPr id="2" name="1 - Τίτλος"/>
          <p:cNvSpPr>
            <a:spLocks noGrp="1"/>
          </p:cNvSpPr>
          <p:nvPr>
            <p:ph type="title"/>
          </p:nvPr>
        </p:nvSpPr>
        <p:spPr/>
        <p:txBody>
          <a:bodyPr/>
          <a:lstStyle/>
          <a:p>
            <a:r>
              <a:rPr lang="el-GR" sz="4000" i="1" u="sng" dirty="0" smtClean="0"/>
              <a:t>Παραδείγματα </a:t>
            </a:r>
            <a:r>
              <a:rPr lang="el-GR" i="1" u="sng" dirty="0" smtClean="0"/>
              <a:t>Χρήσης</a:t>
            </a:r>
            <a:endParaRPr lang="el-GR" dirty="0"/>
          </a:p>
        </p:txBody>
      </p:sp>
      <p:sp>
        <p:nvSpPr>
          <p:cNvPr id="3" name="2 - Θέση περιεχομένου"/>
          <p:cNvSpPr>
            <a:spLocks noGrp="1"/>
          </p:cNvSpPr>
          <p:nvPr>
            <p:ph idx="1"/>
          </p:nvPr>
        </p:nvSpPr>
        <p:spPr>
          <a:xfrm>
            <a:off x="457200" y="1600200"/>
            <a:ext cx="8229600" cy="4997152"/>
          </a:xfrm>
        </p:spPr>
        <p:txBody>
          <a:bodyPr>
            <a:normAutofit fontScale="92500" lnSpcReduction="10000"/>
          </a:bodyPr>
          <a:lstStyle/>
          <a:p>
            <a:pPr>
              <a:buNone/>
            </a:pPr>
            <a:r>
              <a:rPr lang="en-US" dirty="0" smtClean="0"/>
              <a:t>	</a:t>
            </a:r>
            <a:r>
              <a:rPr lang="en-US" sz="3700" dirty="0" smtClean="0"/>
              <a:t>TSP </a:t>
            </a:r>
            <a:r>
              <a:rPr lang="el-GR" sz="3700" dirty="0" smtClean="0"/>
              <a:t>πέντε (5) πόλεων (</a:t>
            </a:r>
            <a:r>
              <a:rPr lang="en-US" sz="3700" dirty="0" smtClean="0"/>
              <a:t>N=5</a:t>
            </a:r>
            <a:r>
              <a:rPr lang="el-GR" sz="3700" dirty="0" smtClean="0"/>
              <a:t>)</a:t>
            </a:r>
            <a:endParaRPr lang="en-US" sz="3700" dirty="0" smtClean="0"/>
          </a:p>
          <a:p>
            <a:pPr>
              <a:buNone/>
            </a:pPr>
            <a:r>
              <a:rPr lang="en-US" dirty="0" smtClean="0">
                <a:solidFill>
                  <a:srgbClr val="FF0000"/>
                </a:solidFill>
              </a:rPr>
              <a:t>                                                     </a:t>
            </a:r>
          </a:p>
          <a:p>
            <a:pPr>
              <a:buNone/>
            </a:pPr>
            <a:r>
              <a:rPr lang="en-US" dirty="0" smtClean="0">
                <a:solidFill>
                  <a:srgbClr val="FF0000"/>
                </a:solidFill>
              </a:rPr>
              <a:t>				</a:t>
            </a:r>
            <a:r>
              <a:rPr lang="el-GR" dirty="0" smtClean="0">
                <a:solidFill>
                  <a:srgbClr val="FF0000"/>
                </a:solidFill>
              </a:rPr>
              <a:t>                 </a:t>
            </a:r>
            <a:r>
              <a:rPr lang="el-GR" u="sng" dirty="0" smtClean="0"/>
              <a:t>Πίνακας Γειτνίασης</a:t>
            </a:r>
            <a:endParaRPr lang="en-US" u="sng" dirty="0" smtClean="0">
              <a:solidFill>
                <a:srgbClr val="FF0000"/>
              </a:solidFill>
            </a:endParaRPr>
          </a:p>
          <a:p>
            <a:pPr>
              <a:buNone/>
            </a:pPr>
            <a:r>
              <a:rPr lang="en-US" dirty="0" smtClean="0">
                <a:solidFill>
                  <a:srgbClr val="FF0000"/>
                </a:solidFill>
              </a:rPr>
              <a:t>                                                 </a:t>
            </a:r>
            <a:r>
              <a:rPr lang="el-GR" dirty="0" smtClean="0">
                <a:solidFill>
                  <a:srgbClr val="FF0000"/>
                </a:solidFill>
              </a:rPr>
              <a:t>  </a:t>
            </a:r>
            <a:r>
              <a:rPr lang="en-US" dirty="0" smtClean="0">
                <a:solidFill>
                  <a:srgbClr val="FF0000"/>
                </a:solidFill>
              </a:rPr>
              <a:t>         </a:t>
            </a:r>
            <a:r>
              <a:rPr lang="el-GR" dirty="0" smtClean="0">
                <a:solidFill>
                  <a:srgbClr val="FF0000"/>
                </a:solidFill>
              </a:rPr>
              <a:t> </a:t>
            </a:r>
            <a:r>
              <a:rPr lang="en-US" dirty="0" smtClean="0">
                <a:solidFill>
                  <a:srgbClr val="FF0000"/>
                </a:solidFill>
              </a:rPr>
              <a:t>1. </a:t>
            </a:r>
            <a:r>
              <a:rPr lang="el-GR" dirty="0" smtClean="0">
                <a:solidFill>
                  <a:srgbClr val="FF0000"/>
                </a:solidFill>
              </a:rPr>
              <a:t> </a:t>
            </a:r>
            <a:r>
              <a:rPr lang="en-US" dirty="0" smtClean="0">
                <a:solidFill>
                  <a:srgbClr val="FF0000"/>
                </a:solidFill>
              </a:rPr>
              <a:t>2. </a:t>
            </a:r>
            <a:r>
              <a:rPr lang="el-GR" dirty="0" smtClean="0">
                <a:solidFill>
                  <a:srgbClr val="FF0000"/>
                </a:solidFill>
              </a:rPr>
              <a:t> </a:t>
            </a:r>
            <a:r>
              <a:rPr lang="en-US" dirty="0" smtClean="0">
                <a:solidFill>
                  <a:srgbClr val="FF0000"/>
                </a:solidFill>
              </a:rPr>
              <a:t>3. 4. 5.</a:t>
            </a:r>
            <a:r>
              <a:rPr lang="en-US" dirty="0" smtClean="0"/>
              <a:t>   </a:t>
            </a:r>
          </a:p>
          <a:p>
            <a:pPr marL="914400" lvl="1" indent="-514350">
              <a:buClr>
                <a:srgbClr val="FF0000"/>
              </a:buClr>
              <a:buNone/>
            </a:pPr>
            <a:r>
              <a:rPr lang="en-US" dirty="0" smtClean="0"/>
              <a:t>                                                          </a:t>
            </a:r>
            <a:r>
              <a:rPr lang="en-US" dirty="0" smtClean="0">
                <a:solidFill>
                  <a:srgbClr val="FF0000"/>
                </a:solidFill>
              </a:rPr>
              <a:t>1.</a:t>
            </a:r>
            <a:r>
              <a:rPr lang="en-US" dirty="0" smtClean="0"/>
              <a:t>  </a:t>
            </a:r>
            <a:r>
              <a:rPr lang="el-GR" dirty="0" smtClean="0"/>
              <a:t> [0,  2,  4,  5,  8]</a:t>
            </a:r>
            <a:endParaRPr lang="en-US" dirty="0" smtClean="0"/>
          </a:p>
          <a:p>
            <a:pPr marL="914400" lvl="1" indent="-514350">
              <a:buClr>
                <a:srgbClr val="FF0000"/>
              </a:buClr>
              <a:buNone/>
            </a:pPr>
            <a:r>
              <a:rPr lang="en-US" dirty="0" smtClean="0"/>
              <a:t>                                                          </a:t>
            </a:r>
            <a:r>
              <a:rPr lang="en-US" dirty="0" smtClean="0">
                <a:solidFill>
                  <a:srgbClr val="FF0000"/>
                </a:solidFill>
              </a:rPr>
              <a:t>2.  </a:t>
            </a:r>
            <a:r>
              <a:rPr lang="el-GR" dirty="0" smtClean="0">
                <a:solidFill>
                  <a:srgbClr val="FF0000"/>
                </a:solidFill>
              </a:rPr>
              <a:t> </a:t>
            </a:r>
            <a:r>
              <a:rPr lang="el-GR" dirty="0" smtClean="0"/>
              <a:t>[2 , 0,  3,  1,  4]</a:t>
            </a:r>
            <a:endParaRPr lang="en-US" dirty="0" smtClean="0"/>
          </a:p>
          <a:p>
            <a:pPr marL="914400" lvl="1" indent="-514350">
              <a:buClr>
                <a:srgbClr val="FF0000"/>
              </a:buClr>
              <a:buNone/>
            </a:pPr>
            <a:r>
              <a:rPr lang="en-US" dirty="0" smtClean="0"/>
              <a:t>					 </a:t>
            </a:r>
            <a:r>
              <a:rPr lang="en-US" dirty="0" smtClean="0">
                <a:solidFill>
                  <a:srgbClr val="FF0000"/>
                </a:solidFill>
              </a:rPr>
              <a:t> 3.   </a:t>
            </a:r>
            <a:r>
              <a:rPr lang="en-US" dirty="0" smtClean="0"/>
              <a:t>[4,</a:t>
            </a:r>
            <a:r>
              <a:rPr lang="el-GR" dirty="0" smtClean="0"/>
              <a:t> </a:t>
            </a:r>
            <a:r>
              <a:rPr lang="en-US" dirty="0" smtClean="0"/>
              <a:t> 3, </a:t>
            </a:r>
            <a:r>
              <a:rPr lang="el-GR" dirty="0" smtClean="0"/>
              <a:t> </a:t>
            </a:r>
            <a:r>
              <a:rPr lang="en-US" dirty="0" smtClean="0"/>
              <a:t>0, </a:t>
            </a:r>
            <a:r>
              <a:rPr lang="el-GR" dirty="0" smtClean="0"/>
              <a:t> </a:t>
            </a:r>
            <a:r>
              <a:rPr lang="en-US" dirty="0" smtClean="0"/>
              <a:t>5</a:t>
            </a:r>
            <a:r>
              <a:rPr lang="el-GR" dirty="0" smtClean="0"/>
              <a:t>,</a:t>
            </a:r>
            <a:r>
              <a:rPr lang="en-US" dirty="0" smtClean="0"/>
              <a:t> </a:t>
            </a:r>
            <a:r>
              <a:rPr lang="el-GR" dirty="0" smtClean="0"/>
              <a:t> </a:t>
            </a:r>
            <a:r>
              <a:rPr lang="en-US" dirty="0" smtClean="0"/>
              <a:t>1]</a:t>
            </a:r>
            <a:endParaRPr lang="el-GR" dirty="0" smtClean="0"/>
          </a:p>
          <a:p>
            <a:pPr marL="914400" lvl="1" indent="-514350">
              <a:buClr>
                <a:srgbClr val="FF0000"/>
              </a:buClr>
              <a:buNone/>
            </a:pPr>
            <a:r>
              <a:rPr lang="en-US" dirty="0" smtClean="0">
                <a:solidFill>
                  <a:srgbClr val="FF0000"/>
                </a:solidFill>
              </a:rPr>
              <a:t>                                                          4.   </a:t>
            </a:r>
            <a:r>
              <a:rPr lang="el-GR" dirty="0" smtClean="0"/>
              <a:t>[5,  1,  5,  0,  3]</a:t>
            </a:r>
          </a:p>
          <a:p>
            <a:pPr marL="914400" lvl="1" indent="-514350">
              <a:buClr>
                <a:srgbClr val="FF0000"/>
              </a:buClr>
              <a:buNone/>
            </a:pPr>
            <a:r>
              <a:rPr lang="en-US" dirty="0" smtClean="0">
                <a:solidFill>
                  <a:srgbClr val="FF0000"/>
                </a:solidFill>
              </a:rPr>
              <a:t>                                                          5.   </a:t>
            </a:r>
            <a:r>
              <a:rPr lang="el-GR" dirty="0" smtClean="0"/>
              <a:t>[8,  4,  1,  3,  0]</a:t>
            </a:r>
          </a:p>
          <a:p>
            <a:pPr marL="514350" indent="-514350">
              <a:buClr>
                <a:srgbClr val="FF0000"/>
              </a:buClr>
              <a:buNone/>
            </a:pPr>
            <a:r>
              <a:rPr lang="en-US" dirty="0" smtClean="0"/>
              <a:t>				</a:t>
            </a:r>
            <a:endParaRPr lang="el-GR"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0"/>
            <a:ext cx="9144000" cy="6858000"/>
          </a:xfrm>
        </p:spPr>
        <p:txBody>
          <a:bodyPr>
            <a:normAutofit/>
          </a:bodyPr>
          <a:lstStyle/>
          <a:p>
            <a:pPr>
              <a:buNone/>
            </a:pPr>
            <a:r>
              <a:rPr lang="el-GR" dirty="0" smtClean="0"/>
              <a:t> </a:t>
            </a:r>
            <a:r>
              <a:rPr lang="el-GR" b="1" i="1" dirty="0" smtClean="0"/>
              <a:t>	</a:t>
            </a:r>
            <a:r>
              <a:rPr lang="el-GR" sz="4000" b="1" i="1" u="sng" dirty="0" smtClean="0"/>
              <a:t>ΛΥΣΗ:</a:t>
            </a:r>
          </a:p>
          <a:p>
            <a:pPr>
              <a:buNone/>
            </a:pPr>
            <a:endParaRPr lang="el-GR" u="sng" dirty="0" smtClean="0"/>
          </a:p>
          <a:p>
            <a:pPr algn="just">
              <a:buNone/>
            </a:pPr>
            <a:r>
              <a:rPr lang="el-GR" dirty="0" smtClean="0"/>
              <a:t>	Τρέχοντας το πρόγραμμα μας έχουμε το 	βέλτιστο μονοπάτι:</a:t>
            </a:r>
          </a:p>
          <a:p>
            <a:pPr algn="ctr">
              <a:buNone/>
            </a:pPr>
            <a:r>
              <a:rPr lang="el-GR" b="1" dirty="0" smtClean="0"/>
              <a:t>                                              1-&gt;2-&gt;4-&gt;5-&gt;3-&gt;1</a:t>
            </a:r>
          </a:p>
          <a:p>
            <a:pPr algn="r">
              <a:buNone/>
            </a:pPr>
            <a:endParaRPr lang="el-GR" b="1" dirty="0" smtClean="0"/>
          </a:p>
          <a:p>
            <a:pPr algn="r">
              <a:buNone/>
            </a:pPr>
            <a:r>
              <a:rPr lang="el-GR" b="1" u="sng" dirty="0" smtClean="0"/>
              <a:t>ΚΑΙ το συμμετρικό του </a:t>
            </a:r>
          </a:p>
          <a:p>
            <a:pPr algn="r">
              <a:buNone/>
            </a:pPr>
            <a:endParaRPr lang="el-GR" b="1" dirty="0" smtClean="0"/>
          </a:p>
          <a:p>
            <a:pPr algn="ctr">
              <a:buNone/>
            </a:pPr>
            <a:r>
              <a:rPr lang="el-GR" b="1" dirty="0" smtClean="0"/>
              <a:t>                                               1-&gt;3-&gt;5-&gt;4-&gt;2-&gt;1 </a:t>
            </a:r>
          </a:p>
          <a:p>
            <a:pPr algn="r">
              <a:buNone/>
            </a:pPr>
            <a:endParaRPr lang="el-GR" b="1" dirty="0" smtClean="0"/>
          </a:p>
          <a:p>
            <a:pPr algn="ctr">
              <a:buNone/>
            </a:pPr>
            <a:r>
              <a:rPr lang="el-GR" b="1" dirty="0" smtClean="0"/>
              <a:t>                                        </a:t>
            </a:r>
            <a:r>
              <a:rPr lang="el-GR" dirty="0" smtClean="0"/>
              <a:t>με κόστος </a:t>
            </a:r>
            <a:r>
              <a:rPr lang="el-GR" b="1" dirty="0" smtClean="0"/>
              <a:t>11</a:t>
            </a:r>
            <a:endParaRPr lang="el-GR" b="1" dirty="0"/>
          </a:p>
        </p:txBody>
      </p:sp>
      <p:pic>
        <p:nvPicPr>
          <p:cNvPr id="3074" name="Picture 2" descr="C:\Users\anevlavis\Desktop\Project\Tem-231\graph_5_solved.png"/>
          <p:cNvPicPr>
            <a:picLocks noChangeAspect="1" noChangeArrowheads="1"/>
          </p:cNvPicPr>
          <p:nvPr/>
        </p:nvPicPr>
        <p:blipFill>
          <a:blip r:embed="rId2" cstate="print"/>
          <a:srcRect l="29854" t="10964" r="37307" b="18520"/>
          <a:stretch>
            <a:fillRect/>
          </a:stretch>
        </p:blipFill>
        <p:spPr bwMode="auto">
          <a:xfrm>
            <a:off x="251520" y="2348880"/>
            <a:ext cx="4248472" cy="4341995"/>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0"/>
            <a:ext cx="9144000" cy="6858000"/>
          </a:xfrm>
        </p:spPr>
        <p:txBody>
          <a:bodyPr>
            <a:normAutofit/>
          </a:bodyPr>
          <a:lstStyle/>
          <a:p>
            <a:pPr>
              <a:buNone/>
            </a:pPr>
            <a:r>
              <a:rPr lang="el-GR" dirty="0" smtClean="0">
                <a:solidFill>
                  <a:srgbClr val="FF0000"/>
                </a:solidFill>
              </a:rPr>
              <a:t> </a:t>
            </a:r>
          </a:p>
          <a:p>
            <a:pPr>
              <a:buNone/>
            </a:pPr>
            <a:r>
              <a:rPr lang="el-GR" dirty="0" smtClean="0"/>
              <a:t>		</a:t>
            </a:r>
            <a:r>
              <a:rPr lang="en-US" dirty="0" smtClean="0"/>
              <a:t>TSP </a:t>
            </a:r>
            <a:r>
              <a:rPr lang="el-GR" dirty="0" smtClean="0"/>
              <a:t>πέντε (6) πόλεων (</a:t>
            </a:r>
            <a:r>
              <a:rPr lang="en-US" dirty="0" smtClean="0"/>
              <a:t>N=</a:t>
            </a:r>
            <a:r>
              <a:rPr lang="el-GR" dirty="0" smtClean="0"/>
              <a:t>6)</a:t>
            </a:r>
            <a:r>
              <a:rPr lang="el-GR" dirty="0" smtClean="0">
                <a:solidFill>
                  <a:srgbClr val="FF0000"/>
                </a:solidFill>
              </a:rPr>
              <a:t>                             </a:t>
            </a:r>
          </a:p>
          <a:p>
            <a:pPr>
              <a:buNone/>
            </a:pPr>
            <a:r>
              <a:rPr lang="el-GR" dirty="0" smtClean="0">
                <a:solidFill>
                  <a:srgbClr val="FF0000"/>
                </a:solidFill>
              </a:rPr>
              <a:t>                                                  </a:t>
            </a:r>
          </a:p>
          <a:p>
            <a:pPr>
              <a:buNone/>
            </a:pPr>
            <a:r>
              <a:rPr lang="el-GR" dirty="0" smtClean="0">
                <a:solidFill>
                  <a:srgbClr val="FF0000"/>
                </a:solidFill>
              </a:rPr>
              <a:t>                                                   </a:t>
            </a:r>
            <a:r>
              <a:rPr lang="el-GR" u="sng" dirty="0" smtClean="0"/>
              <a:t>Πίνακας Γειτνίασης</a:t>
            </a:r>
            <a:endParaRPr lang="en-US" u="sng" dirty="0" smtClean="0">
              <a:solidFill>
                <a:srgbClr val="FF0000"/>
              </a:solidFill>
            </a:endParaRPr>
          </a:p>
          <a:p>
            <a:pPr>
              <a:buNone/>
            </a:pPr>
            <a:r>
              <a:rPr lang="en-US" dirty="0" smtClean="0">
                <a:solidFill>
                  <a:srgbClr val="FF0000"/>
                </a:solidFill>
              </a:rPr>
              <a:t>                                             </a:t>
            </a:r>
            <a:r>
              <a:rPr lang="el-GR" dirty="0" smtClean="0">
                <a:solidFill>
                  <a:srgbClr val="FF0000"/>
                </a:solidFill>
              </a:rPr>
              <a:t>   </a:t>
            </a:r>
            <a:r>
              <a:rPr lang="en-US" dirty="0" smtClean="0">
                <a:solidFill>
                  <a:srgbClr val="FF0000"/>
                </a:solidFill>
              </a:rPr>
              <a:t>   </a:t>
            </a:r>
            <a:r>
              <a:rPr lang="el-GR" dirty="0" smtClean="0">
                <a:solidFill>
                  <a:srgbClr val="FF0000"/>
                </a:solidFill>
              </a:rPr>
              <a:t>      </a:t>
            </a:r>
            <a:r>
              <a:rPr lang="en-US" dirty="0" smtClean="0">
                <a:solidFill>
                  <a:srgbClr val="FF0000"/>
                </a:solidFill>
              </a:rPr>
              <a:t>1. </a:t>
            </a:r>
            <a:r>
              <a:rPr lang="el-GR" dirty="0" smtClean="0">
                <a:solidFill>
                  <a:srgbClr val="FF0000"/>
                </a:solidFill>
              </a:rPr>
              <a:t>  </a:t>
            </a:r>
            <a:r>
              <a:rPr lang="en-US" dirty="0" smtClean="0">
                <a:solidFill>
                  <a:srgbClr val="FF0000"/>
                </a:solidFill>
              </a:rPr>
              <a:t>2. </a:t>
            </a:r>
            <a:r>
              <a:rPr lang="el-GR" dirty="0" smtClean="0">
                <a:solidFill>
                  <a:srgbClr val="FF0000"/>
                </a:solidFill>
              </a:rPr>
              <a:t>  </a:t>
            </a:r>
            <a:r>
              <a:rPr lang="en-US" dirty="0" smtClean="0">
                <a:solidFill>
                  <a:srgbClr val="FF0000"/>
                </a:solidFill>
              </a:rPr>
              <a:t>3. </a:t>
            </a:r>
            <a:r>
              <a:rPr lang="el-GR" dirty="0" smtClean="0">
                <a:solidFill>
                  <a:srgbClr val="FF0000"/>
                </a:solidFill>
              </a:rPr>
              <a:t>   </a:t>
            </a:r>
            <a:r>
              <a:rPr lang="en-US" dirty="0" smtClean="0">
                <a:solidFill>
                  <a:srgbClr val="FF0000"/>
                </a:solidFill>
              </a:rPr>
              <a:t>4. </a:t>
            </a:r>
            <a:r>
              <a:rPr lang="el-GR" dirty="0" smtClean="0">
                <a:solidFill>
                  <a:srgbClr val="FF0000"/>
                </a:solidFill>
              </a:rPr>
              <a:t>   </a:t>
            </a:r>
            <a:r>
              <a:rPr lang="en-US" dirty="0" smtClean="0">
                <a:solidFill>
                  <a:srgbClr val="FF0000"/>
                </a:solidFill>
              </a:rPr>
              <a:t>5</a:t>
            </a:r>
            <a:r>
              <a:rPr lang="el-GR" dirty="0" smtClean="0">
                <a:solidFill>
                  <a:srgbClr val="FF0000"/>
                </a:solidFill>
              </a:rPr>
              <a:t>.    6.</a:t>
            </a:r>
            <a:r>
              <a:rPr lang="en-US" dirty="0" smtClean="0"/>
              <a:t>   </a:t>
            </a:r>
          </a:p>
          <a:p>
            <a:pPr marL="914400" lvl="1" indent="-514350">
              <a:buClr>
                <a:srgbClr val="FF0000"/>
              </a:buClr>
              <a:buNone/>
            </a:pPr>
            <a:r>
              <a:rPr lang="en-US" dirty="0" smtClean="0"/>
              <a:t>                                           </a:t>
            </a:r>
            <a:r>
              <a:rPr lang="el-GR" dirty="0" smtClean="0"/>
              <a:t>  </a:t>
            </a:r>
            <a:r>
              <a:rPr lang="en-US" dirty="0" smtClean="0"/>
              <a:t> </a:t>
            </a:r>
            <a:r>
              <a:rPr lang="el-GR" dirty="0" smtClean="0"/>
              <a:t>     </a:t>
            </a:r>
            <a:r>
              <a:rPr lang="en-US" dirty="0" smtClean="0">
                <a:solidFill>
                  <a:srgbClr val="FF0000"/>
                </a:solidFill>
              </a:rPr>
              <a:t>1.</a:t>
            </a:r>
            <a:r>
              <a:rPr lang="el-GR" dirty="0" smtClean="0">
                <a:solidFill>
                  <a:srgbClr val="FF0000"/>
                </a:solidFill>
              </a:rPr>
              <a:t>     </a:t>
            </a:r>
            <a:r>
              <a:rPr lang="el-GR" dirty="0" smtClean="0"/>
              <a:t>[0,   8  ,  7    ,  2,    5   , 6  ]</a:t>
            </a:r>
          </a:p>
          <a:p>
            <a:pPr marL="914400" lvl="1" indent="-514350">
              <a:buClr>
                <a:srgbClr val="FF0000"/>
              </a:buClr>
              <a:buNone/>
            </a:pPr>
            <a:r>
              <a:rPr lang="el-GR" dirty="0" smtClean="0"/>
              <a:t>	                                             </a:t>
            </a:r>
            <a:r>
              <a:rPr lang="el-GR" dirty="0" smtClean="0">
                <a:solidFill>
                  <a:srgbClr val="FF0000"/>
                </a:solidFill>
              </a:rPr>
              <a:t>2.     </a:t>
            </a:r>
            <a:r>
              <a:rPr lang="el-GR" dirty="0" smtClean="0"/>
              <a:t>[8,   0   , 56  ,  3,  100, 33]</a:t>
            </a:r>
          </a:p>
          <a:p>
            <a:pPr marL="914400" lvl="1" indent="-514350">
              <a:buClr>
                <a:srgbClr val="FF0000"/>
              </a:buClr>
              <a:buNone/>
            </a:pPr>
            <a:r>
              <a:rPr lang="el-GR" dirty="0" smtClean="0"/>
              <a:t>	                                             </a:t>
            </a:r>
            <a:r>
              <a:rPr lang="el-GR" dirty="0" smtClean="0">
                <a:solidFill>
                  <a:srgbClr val="FF0000"/>
                </a:solidFill>
              </a:rPr>
              <a:t>3.     </a:t>
            </a:r>
            <a:r>
              <a:rPr lang="el-GR" dirty="0" smtClean="0"/>
              <a:t>[7,  56  ,  0   ,  1,   9    , 11]</a:t>
            </a:r>
          </a:p>
          <a:p>
            <a:pPr marL="914400" lvl="1" indent="-514350">
              <a:buClr>
                <a:srgbClr val="FF0000"/>
              </a:buClr>
              <a:buNone/>
            </a:pPr>
            <a:r>
              <a:rPr lang="el-GR" dirty="0" smtClean="0"/>
              <a:t>	                                             </a:t>
            </a:r>
            <a:r>
              <a:rPr lang="el-GR" dirty="0" smtClean="0">
                <a:solidFill>
                  <a:srgbClr val="FF0000"/>
                </a:solidFill>
              </a:rPr>
              <a:t>4.     </a:t>
            </a:r>
            <a:r>
              <a:rPr lang="el-GR" dirty="0" smtClean="0"/>
              <a:t>[2,   3   ,  1   ,  0,   4    , 21]</a:t>
            </a:r>
          </a:p>
          <a:p>
            <a:pPr marL="914400" lvl="1" indent="-514350">
              <a:buClr>
                <a:srgbClr val="FF0000"/>
              </a:buClr>
              <a:buNone/>
            </a:pPr>
            <a:r>
              <a:rPr lang="el-GR" dirty="0" smtClean="0"/>
              <a:t>	                                             </a:t>
            </a:r>
            <a:r>
              <a:rPr lang="el-GR" dirty="0" smtClean="0">
                <a:solidFill>
                  <a:srgbClr val="FF0000"/>
                </a:solidFill>
              </a:rPr>
              <a:t>5.     </a:t>
            </a:r>
            <a:r>
              <a:rPr lang="el-GR" dirty="0" smtClean="0"/>
              <a:t>[5, 100 ,  9  ,   4,   0    , 3  ]  	</a:t>
            </a:r>
            <a:r>
              <a:rPr lang="el-GR" dirty="0" smtClean="0">
                <a:solidFill>
                  <a:srgbClr val="FF0000"/>
                </a:solidFill>
              </a:rPr>
              <a:t>                                  6.     </a:t>
            </a:r>
            <a:r>
              <a:rPr lang="el-GR" dirty="0" smtClean="0"/>
              <a:t>[6,  33   , 11,  21,  3    , 0  ] </a:t>
            </a:r>
            <a:endParaRPr lang="el-GR" dirty="0"/>
          </a:p>
        </p:txBody>
      </p:sp>
      <p:pic>
        <p:nvPicPr>
          <p:cNvPr id="4" name="Picture 2" descr="C:\Users\anevlavis\Desktop\Project\Tem-231\graph_6.png"/>
          <p:cNvPicPr>
            <a:picLocks noChangeAspect="1" noChangeArrowheads="1"/>
          </p:cNvPicPr>
          <p:nvPr/>
        </p:nvPicPr>
        <p:blipFill>
          <a:blip r:embed="rId2" cstate="print"/>
          <a:srcRect l="16221" t="632" r="25163" b="7090"/>
          <a:stretch>
            <a:fillRect/>
          </a:stretch>
        </p:blipFill>
        <p:spPr bwMode="auto">
          <a:xfrm>
            <a:off x="0" y="1340768"/>
            <a:ext cx="4355976" cy="4896544"/>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0"/>
            <a:ext cx="9144000" cy="6858000"/>
          </a:xfrm>
        </p:spPr>
        <p:txBody>
          <a:bodyPr>
            <a:normAutofit/>
          </a:bodyPr>
          <a:lstStyle/>
          <a:p>
            <a:pPr>
              <a:buNone/>
            </a:pPr>
            <a:r>
              <a:rPr lang="el-GR" sz="4300" b="1" i="1" u="sng" dirty="0" smtClean="0"/>
              <a:t>ΛΥΣΗ:</a:t>
            </a:r>
            <a:endParaRPr lang="el-GR" sz="3500" dirty="0" smtClean="0"/>
          </a:p>
          <a:p>
            <a:pPr algn="just">
              <a:buNone/>
            </a:pPr>
            <a:r>
              <a:rPr lang="el-GR" sz="3500" dirty="0" smtClean="0"/>
              <a:t>	Τρέχοντας το πρόγραμμα μας έχουμε το βέλτιστο μονοπάτι:</a:t>
            </a:r>
          </a:p>
          <a:p>
            <a:pPr algn="ctr">
              <a:buNone/>
            </a:pPr>
            <a:r>
              <a:rPr lang="el-GR" sz="3500" b="1" dirty="0" smtClean="0"/>
              <a:t>                                               1-&gt;2-&gt;4-&gt;3-&gt;5-&gt;6-&gt;1</a:t>
            </a:r>
          </a:p>
          <a:p>
            <a:pPr algn="r">
              <a:buNone/>
            </a:pPr>
            <a:endParaRPr lang="el-GR" sz="3500" b="1" dirty="0" smtClean="0"/>
          </a:p>
          <a:p>
            <a:pPr algn="r">
              <a:buNone/>
            </a:pPr>
            <a:r>
              <a:rPr lang="el-GR" sz="3500" b="1" u="sng" dirty="0" smtClean="0"/>
              <a:t>ΚΑΙ το συμμετρικό του </a:t>
            </a:r>
          </a:p>
          <a:p>
            <a:pPr algn="r">
              <a:buNone/>
            </a:pPr>
            <a:endParaRPr lang="el-GR" sz="3500" b="1" dirty="0" smtClean="0"/>
          </a:p>
          <a:p>
            <a:pPr algn="ctr">
              <a:buNone/>
            </a:pPr>
            <a:r>
              <a:rPr lang="el-GR" sz="3500" b="1" dirty="0" smtClean="0"/>
              <a:t>                                                1-&gt;6-&gt;5-&gt;3-&gt;4-&gt;2-&gt;1 </a:t>
            </a:r>
          </a:p>
          <a:p>
            <a:pPr algn="r">
              <a:buNone/>
            </a:pPr>
            <a:endParaRPr lang="el-GR" sz="3500" b="1" dirty="0" smtClean="0"/>
          </a:p>
          <a:p>
            <a:pPr algn="ctr">
              <a:buNone/>
            </a:pPr>
            <a:r>
              <a:rPr lang="el-GR" sz="3500" b="1" dirty="0" smtClean="0"/>
              <a:t>                                        </a:t>
            </a:r>
            <a:r>
              <a:rPr lang="el-GR" sz="3500" dirty="0" smtClean="0"/>
              <a:t>με κόστος </a:t>
            </a:r>
            <a:r>
              <a:rPr lang="el-GR" sz="3500" b="1" dirty="0" smtClean="0"/>
              <a:t>30</a:t>
            </a:r>
          </a:p>
          <a:p>
            <a:endParaRPr lang="el-GR" dirty="0"/>
          </a:p>
        </p:txBody>
      </p:sp>
      <p:pic>
        <p:nvPicPr>
          <p:cNvPr id="5" name="Picture 2" descr="C:\Users\anevlavis\Desktop\Project\Tem-231\graph_6_solved.png"/>
          <p:cNvPicPr>
            <a:picLocks noChangeAspect="1" noChangeArrowheads="1"/>
          </p:cNvPicPr>
          <p:nvPr/>
        </p:nvPicPr>
        <p:blipFill>
          <a:blip r:embed="rId2" cstate="print"/>
          <a:srcRect l="25588" t="3233" r="27163" b="6250"/>
          <a:stretch>
            <a:fillRect/>
          </a:stretch>
        </p:blipFill>
        <p:spPr bwMode="auto">
          <a:xfrm>
            <a:off x="0" y="1916832"/>
            <a:ext cx="4788024" cy="4941168"/>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i="1" u="sng" dirty="0"/>
              <a:t>Επίλογος</a:t>
            </a:r>
            <a:r>
              <a:rPr lang="el-GR" dirty="0"/>
              <a:t/>
            </a:r>
            <a:br>
              <a:rPr lang="el-GR" dirty="0"/>
            </a:br>
            <a:endParaRPr lang="el-GR" dirty="0"/>
          </a:p>
        </p:txBody>
      </p:sp>
      <p:sp>
        <p:nvSpPr>
          <p:cNvPr id="3" name="2 - Θέση περιεχομένου"/>
          <p:cNvSpPr>
            <a:spLocks noGrp="1"/>
          </p:cNvSpPr>
          <p:nvPr>
            <p:ph idx="1"/>
          </p:nvPr>
        </p:nvSpPr>
        <p:spPr>
          <a:xfrm>
            <a:off x="471714" y="1455056"/>
            <a:ext cx="8229600" cy="5070287"/>
          </a:xfrm>
        </p:spPr>
        <p:txBody>
          <a:bodyPr>
            <a:noAutofit/>
          </a:bodyPr>
          <a:lstStyle/>
          <a:p>
            <a:pPr algn="just">
              <a:buNone/>
            </a:pPr>
            <a:r>
              <a:rPr lang="el-GR" sz="2900" dirty="0" smtClean="0"/>
              <a:t>		Το </a:t>
            </a:r>
            <a:r>
              <a:rPr lang="el-GR" sz="2900" dirty="0"/>
              <a:t>πρόβλημα του περιπλανώμενου πωλητή έχει πληθώρα εφαρμογών ακόμη και στην πιο αρχική διατύπωση, όπως στον σχεδιασμό, στην λογιστική και στην κατασκευή μικροτσίπ. </a:t>
            </a:r>
            <a:endParaRPr lang="el-GR" sz="2900" dirty="0" smtClean="0"/>
          </a:p>
          <a:p>
            <a:pPr algn="just">
              <a:buNone/>
            </a:pPr>
            <a:r>
              <a:rPr lang="el-GR" sz="2900" dirty="0" smtClean="0"/>
              <a:t>		Με </a:t>
            </a:r>
            <a:r>
              <a:rPr lang="el-GR" sz="2900" dirty="0"/>
              <a:t>λίγες αλλαγές, εμφανίζεται σαν ένα </a:t>
            </a:r>
            <a:r>
              <a:rPr lang="el-GR" sz="2900" dirty="0" err="1"/>
              <a:t>υπο</a:t>
            </a:r>
            <a:r>
              <a:rPr lang="el-GR" sz="2900" dirty="0"/>
              <a:t>-πρόβλημα πολλών τομέων όπως για παράδειγμα της γενετικής αλληλουχίας. </a:t>
            </a:r>
            <a:r>
              <a:rPr lang="el-GR" sz="2900" dirty="0" smtClean="0"/>
              <a:t>Σε </a:t>
            </a:r>
            <a:r>
              <a:rPr lang="el-GR" sz="2900" dirty="0"/>
              <a:t>αυτές τις εφαρμογές, η έννοια της πόλης αντιστοιχεί για παράδειγμα σε πελάτες ή κομμάτια DNA  και η έννοια απόσταση αντιστοιχεί σε χρόνο ταξιδιού ή κόστος ή σε ομοιότητες μεταξύ κομματιών </a:t>
            </a:r>
            <a:r>
              <a:rPr lang="el-GR" sz="2900" dirty="0" smtClean="0"/>
              <a:t>DNA.</a:t>
            </a:r>
            <a:endParaRPr lang="el-GR" sz="29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692696"/>
            <a:ext cx="8229600" cy="5433467"/>
          </a:xfrm>
        </p:spPr>
        <p:txBody>
          <a:bodyPr>
            <a:normAutofit fontScale="92500" lnSpcReduction="20000"/>
          </a:bodyPr>
          <a:lstStyle/>
          <a:p>
            <a:pPr algn="just">
              <a:buNone/>
            </a:pPr>
            <a:r>
              <a:rPr lang="el-GR" sz="3500" dirty="0" smtClean="0"/>
              <a:t>		Τον </a:t>
            </a:r>
            <a:r>
              <a:rPr lang="el-GR" sz="3500" dirty="0"/>
              <a:t>Φεβρουάριο του 2009 ο </a:t>
            </a:r>
            <a:r>
              <a:rPr lang="el-GR" sz="3500" dirty="0" err="1"/>
              <a:t>Robert</a:t>
            </a:r>
            <a:r>
              <a:rPr lang="el-GR" sz="3500" dirty="0"/>
              <a:t> </a:t>
            </a:r>
            <a:r>
              <a:rPr lang="el-GR" sz="3500" dirty="0" err="1"/>
              <a:t>Bosch</a:t>
            </a:r>
            <a:r>
              <a:rPr lang="el-GR" sz="3500" dirty="0"/>
              <a:t> δημιούργησε ένα αντίστοιχο πρόβλημα περιπλανώμενου πωλητή με θέμα την Μόνα </a:t>
            </a:r>
            <a:r>
              <a:rPr lang="el-GR" sz="3500" dirty="0" err="1"/>
              <a:t>Λίσα</a:t>
            </a:r>
            <a:r>
              <a:rPr lang="el-GR" sz="3500" dirty="0"/>
              <a:t> του Λεονάρντο Ντα Βίντσι, έχοντας 100.000 σαν σημεία/πόλεις, με σκοπό η λύση του να αποτελεί την δημιουργία του πίνακα σαν μια συνεχή γραμμή. </a:t>
            </a:r>
            <a:endParaRPr lang="el-GR" sz="3500" dirty="0" smtClean="0"/>
          </a:p>
          <a:p>
            <a:pPr algn="just">
              <a:buNone/>
            </a:pPr>
            <a:endParaRPr lang="el-GR" sz="3500" dirty="0" smtClean="0"/>
          </a:p>
          <a:p>
            <a:pPr algn="just">
              <a:buNone/>
            </a:pPr>
            <a:r>
              <a:rPr lang="el-GR" sz="3500" dirty="0" smtClean="0"/>
              <a:t>		Η </a:t>
            </a:r>
            <a:r>
              <a:rPr lang="el-GR" sz="3500" dirty="0"/>
              <a:t>βέλτιστη λύση για αυτό το πρόβλημα ακόμα είναι άγνωστη και όταν βρεθεί θα αποτελεί παγκόσμιο ρεκόρ λύσης προβλήματος περιπλανώμενου πωλητή.</a:t>
            </a:r>
          </a:p>
          <a:p>
            <a:endParaRPr lang="el-GR"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635896" y="6100614"/>
            <a:ext cx="5184576" cy="757386"/>
          </a:xfrm>
        </p:spPr>
        <p:txBody>
          <a:bodyPr>
            <a:normAutofit/>
          </a:bodyPr>
          <a:lstStyle/>
          <a:p>
            <a:r>
              <a:rPr lang="el-GR" sz="1800" b="0" i="1" dirty="0" smtClean="0"/>
              <a:t>Η αναπαράσταση της Μόνα </a:t>
            </a:r>
            <a:r>
              <a:rPr lang="el-GR" sz="1800" b="0" i="1" dirty="0" err="1" smtClean="0"/>
              <a:t>Λίσα</a:t>
            </a:r>
            <a:r>
              <a:rPr lang="el-GR" sz="1800" b="0" i="1" dirty="0" smtClean="0"/>
              <a:t> ως γράφος 100.000  σημείων</a:t>
            </a:r>
            <a:endParaRPr lang="el-GR" sz="1800" b="0" i="1" dirty="0"/>
          </a:p>
        </p:txBody>
      </p:sp>
      <p:sp>
        <p:nvSpPr>
          <p:cNvPr id="3" name="2 - Θέση περιεχομένου"/>
          <p:cNvSpPr>
            <a:spLocks noGrp="1"/>
          </p:cNvSpPr>
          <p:nvPr>
            <p:ph idx="1"/>
          </p:nvPr>
        </p:nvSpPr>
        <p:spPr>
          <a:xfrm>
            <a:off x="0" y="0"/>
            <a:ext cx="3394720" cy="6858000"/>
          </a:xfrm>
        </p:spPr>
        <p:txBody>
          <a:bodyPr>
            <a:normAutofit/>
          </a:bodyPr>
          <a:lstStyle/>
          <a:p>
            <a:pPr>
              <a:buNone/>
            </a:pPr>
            <a:r>
              <a:rPr lang="en-US" i="1" dirty="0" smtClean="0"/>
              <a:t>	“</a:t>
            </a:r>
            <a:r>
              <a:rPr lang="el-GR" dirty="0" smtClean="0"/>
              <a:t>Σε πολλούς από εμάς οι μαθηματικές εξισώσεις φαίνονται ξερές και ακατανόητες, όμως για έναν μαθηματικό μια εξίσωση μπορεί να ενσωματώνει την πεμπτουσία της ομορφιάς.</a:t>
            </a:r>
            <a:r>
              <a:rPr lang="el-GR" i="1" dirty="0" smtClean="0"/>
              <a:t> </a:t>
            </a:r>
            <a:r>
              <a:rPr lang="en-US" i="1" dirty="0" smtClean="0"/>
              <a:t>”</a:t>
            </a:r>
            <a:endParaRPr lang="el-GR" dirty="0"/>
          </a:p>
        </p:txBody>
      </p:sp>
      <p:pic>
        <p:nvPicPr>
          <p:cNvPr id="5" name="Picture 3"/>
          <p:cNvPicPr>
            <a:picLocks noChangeAspect="1" noChangeArrowheads="1"/>
          </p:cNvPicPr>
          <p:nvPr/>
        </p:nvPicPr>
        <p:blipFill>
          <a:blip r:embed="rId2" cstate="print"/>
          <a:srcRect/>
          <a:stretch>
            <a:fillRect/>
          </a:stretch>
        </p:blipFill>
        <p:spPr bwMode="auto">
          <a:xfrm>
            <a:off x="3419872" y="188640"/>
            <a:ext cx="5544616" cy="5976664"/>
          </a:xfrm>
          <a:prstGeom prst="rect">
            <a:avLst/>
          </a:prstGeom>
          <a:noFill/>
          <a:ln w="9525">
            <a:noFill/>
            <a:miter lim="800000"/>
            <a:headEnd/>
            <a:tailEnd/>
          </a:ln>
        </p:spPr>
      </p:pic>
    </p:spTree>
  </p:cSld>
  <p:clrMapOvr>
    <a:masterClrMapping/>
  </p:clrMapOvr>
  <p:transition>
    <p:split orient="ver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634082"/>
          </a:xfrm>
        </p:spPr>
        <p:txBody>
          <a:bodyPr>
            <a:normAutofit fontScale="90000"/>
          </a:bodyPr>
          <a:lstStyle/>
          <a:p>
            <a:r>
              <a:rPr lang="el-GR" sz="4000" i="1" u="sng" dirty="0" smtClean="0"/>
              <a:t>Βιβλιογραφία </a:t>
            </a:r>
            <a:endParaRPr lang="el-GR" sz="4000" i="1" u="sng" dirty="0"/>
          </a:p>
        </p:txBody>
      </p:sp>
      <p:sp>
        <p:nvSpPr>
          <p:cNvPr id="5" name="4 - Θέση περιεχομένου"/>
          <p:cNvSpPr>
            <a:spLocks noGrp="1"/>
          </p:cNvSpPr>
          <p:nvPr>
            <p:ph idx="1"/>
          </p:nvPr>
        </p:nvSpPr>
        <p:spPr>
          <a:xfrm>
            <a:off x="0" y="1052736"/>
            <a:ext cx="9144000" cy="5804814"/>
          </a:xfrm>
        </p:spPr>
        <p:txBody>
          <a:bodyPr>
            <a:normAutofit fontScale="92500"/>
          </a:bodyPr>
          <a:lstStyle/>
          <a:p>
            <a:r>
              <a:rPr lang="el-GR" dirty="0" smtClean="0"/>
              <a:t>Γράφοι: </a:t>
            </a:r>
            <a:r>
              <a:rPr lang="en-US" dirty="0" smtClean="0"/>
              <a:t>“</a:t>
            </a:r>
            <a:r>
              <a:rPr lang="el-GR" dirty="0" smtClean="0"/>
              <a:t>Στοιχεία Διακριτών Μαθηματικών </a:t>
            </a:r>
            <a:r>
              <a:rPr lang="en-US" dirty="0" smtClean="0"/>
              <a:t>“	</a:t>
            </a:r>
            <a:r>
              <a:rPr lang="en-US" dirty="0"/>
              <a:t> </a:t>
            </a:r>
            <a:r>
              <a:rPr lang="en-US" dirty="0" err="1" smtClean="0"/>
              <a:t>C.L.Liu</a:t>
            </a:r>
            <a:endParaRPr lang="el-GR" dirty="0" smtClean="0"/>
          </a:p>
          <a:p>
            <a:r>
              <a:rPr lang="el-GR" dirty="0" smtClean="0"/>
              <a:t>Αλγόριθμοι:</a:t>
            </a:r>
          </a:p>
          <a:p>
            <a:pPr lvl="1"/>
            <a:r>
              <a:rPr lang="en-US" dirty="0">
                <a:hlinkClick r:id="rId2"/>
              </a:rPr>
              <a:t>http://</a:t>
            </a:r>
            <a:r>
              <a:rPr lang="en-US" dirty="0" smtClean="0">
                <a:hlinkClick r:id="rId2"/>
              </a:rPr>
              <a:t>en.wikipedia.org/wiki/2-opt</a:t>
            </a:r>
            <a:endParaRPr lang="el-GR" dirty="0" smtClean="0"/>
          </a:p>
          <a:p>
            <a:pPr lvl="1"/>
            <a:r>
              <a:rPr lang="en-US" dirty="0">
                <a:hlinkClick r:id="rId3"/>
              </a:rPr>
              <a:t>http://</a:t>
            </a:r>
            <a:r>
              <a:rPr lang="en-US" dirty="0" smtClean="0">
                <a:hlinkClick r:id="rId3"/>
              </a:rPr>
              <a:t>en.wikipedia.org/wiki/Ant_colony_optimization_algorithms</a:t>
            </a:r>
            <a:endParaRPr lang="en-US" dirty="0" smtClean="0"/>
          </a:p>
          <a:p>
            <a:r>
              <a:rPr lang="en-US" dirty="0" smtClean="0"/>
              <a:t>TSP:</a:t>
            </a:r>
          </a:p>
          <a:p>
            <a:pPr lvl="1"/>
            <a:r>
              <a:rPr lang="en-US" dirty="0">
                <a:hlinkClick r:id="rId4"/>
              </a:rPr>
              <a:t>http://en.wikipedia.org/wiki/Travelling_salesman_problem</a:t>
            </a:r>
            <a:endParaRPr lang="en-US" dirty="0"/>
          </a:p>
          <a:p>
            <a:pPr lvl="1"/>
            <a:r>
              <a:rPr lang="en-US" dirty="0">
                <a:hlinkClick r:id="rId5"/>
              </a:rPr>
              <a:t>http://</a:t>
            </a:r>
            <a:r>
              <a:rPr lang="en-US" dirty="0" smtClean="0">
                <a:hlinkClick r:id="rId5"/>
              </a:rPr>
              <a:t>arxiv.org/ftp/cs/papers/0609/0609005.pdf</a:t>
            </a:r>
            <a:endParaRPr lang="el-GR" dirty="0" smtClean="0"/>
          </a:p>
          <a:p>
            <a:r>
              <a:rPr lang="en-US" dirty="0" smtClean="0"/>
              <a:t>End Video:</a:t>
            </a:r>
          </a:p>
          <a:p>
            <a:pPr lvl="1"/>
            <a:r>
              <a:rPr lang="en-US" dirty="0">
                <a:hlinkClick r:id="rId6"/>
              </a:rPr>
              <a:t>http://</a:t>
            </a:r>
            <a:r>
              <a:rPr lang="en-US" dirty="0" smtClean="0">
                <a:hlinkClick r:id="rId6"/>
              </a:rPr>
              <a:t>www.youtube.com/watch?v=SC5CX8drAtU</a:t>
            </a:r>
            <a:endParaRPr lang="en-US" dirty="0" smtClean="0"/>
          </a:p>
          <a:p>
            <a:pPr marL="457200" lvl="1" indent="0">
              <a:buNone/>
            </a:pPr>
            <a:r>
              <a:rPr lang="en-US" dirty="0" smtClean="0"/>
              <a:t>By: </a:t>
            </a:r>
            <a:r>
              <a:rPr lang="en-US" b="1" dirty="0" err="1">
                <a:hlinkClick r:id="rId7"/>
              </a:rPr>
              <a:t>poprhythm</a:t>
            </a:r>
            <a:endParaRPr lang="en-US" dirty="0" smtClean="0"/>
          </a:p>
          <a:p>
            <a:pPr lvl="1"/>
            <a:endParaRPr lang="el-GR" dirty="0" smtClean="0"/>
          </a:p>
          <a:p>
            <a:pPr marL="457200" lvl="1" indent="0">
              <a:buNone/>
            </a:pPr>
            <a:endParaRPr lang="el-GR" dirty="0"/>
          </a:p>
          <a:p>
            <a:pPr marL="457200" lvl="1" indent="0">
              <a:buNone/>
            </a:pPr>
            <a:endParaRPr lang="el-GR"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Traveling Salesman Problem Visualization.wmv">
            <a:hlinkClick r:id="" action="ppaction://media"/>
          </p:cNvPr>
          <p:cNvPicPr>
            <a:picLocks noRot="1" noChangeAspect="1"/>
          </p:cNvPicPr>
          <p:nvPr>
            <a:videoFile r:link="rId1"/>
          </p:nvPr>
        </p:nvPicPr>
        <p:blipFill>
          <a:blip r:embed="rId4" cstate="print"/>
          <a:stretch>
            <a:fillRect/>
          </a:stretch>
        </p:blipFill>
        <p:spPr>
          <a:xfrm>
            <a:off x="-1524000" y="0"/>
            <a:ext cx="12192000" cy="6858000"/>
          </a:xfrm>
          <a:prstGeom prst="rect">
            <a:avLst/>
          </a:prstGeom>
        </p:spPr>
      </p:pic>
    </p:spTree>
  </p:cSld>
  <p:clrMapOvr>
    <a:masterClrMapping/>
  </p:clrMapOvr>
  <p:transition advTm="15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500"/>
                                  </p:stCondLst>
                                  <p:childTnLst>
                                    <p:cmd type="call" cmd="playFrom(0.0)">
                                      <p:cBhvr>
                                        <p:cTn id="6" dur="142942"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8"/>
                </p:tgtEl>
              </p:cMediaNode>
            </p:vide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1196752"/>
            <a:ext cx="8229600" cy="4320480"/>
          </a:xfrm>
        </p:spPr>
        <p:txBody>
          <a:bodyPr>
            <a:noAutofit/>
          </a:bodyPr>
          <a:lstStyle/>
          <a:p>
            <a:r>
              <a:rPr lang="el-GR" sz="9600" dirty="0" smtClean="0"/>
              <a:t>ΤΕΛΟΣ</a:t>
            </a:r>
            <a:endParaRPr lang="el-GR" sz="9600" dirty="0"/>
          </a:p>
        </p:txBody>
      </p:sp>
    </p:spTree>
  </p:cSld>
  <p:clrMapOvr>
    <a:masterClrMapping/>
  </p:clrMapOvr>
  <p:transition spd="slow">
    <p:checker/>
  </p:transition>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777</TotalTime>
  <Words>692</Words>
  <Application>Microsoft Office PowerPoint</Application>
  <PresentationFormat>On-screen Show (4:3)</PresentationFormat>
  <Paragraphs>250</Paragraphs>
  <Slides>52</Slides>
  <Notes>1</Notes>
  <HiddenSlides>0</HiddenSlides>
  <MMClips>1</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Θέμα του Office</vt:lpstr>
      <vt:lpstr>Πρόβλημα Πλανόδιου Πωλητή</vt:lpstr>
      <vt:lpstr>PowerPoint Presentation</vt:lpstr>
      <vt:lpstr>ΓΡΑΦΟΣ </vt:lpstr>
      <vt:lpstr>PowerPoint Presentation</vt:lpstr>
      <vt:lpstr>PowerPoint Presentation</vt:lpstr>
      <vt:lpstr>Ανάλυση ενός βεβαρημένου κατευθυνόμενου γράφου </vt:lpstr>
      <vt:lpstr>PowerPoint Presentation</vt:lpstr>
      <vt:lpstr>Travelling Salesman Problem (TSP)</vt:lpstr>
      <vt:lpstr>PowerPoint Presentation</vt:lpstr>
      <vt:lpstr>ΙΣΤΟΡΙΚΑ ΣΤΟΙΧΕΙΑ </vt:lpstr>
      <vt:lpstr>PowerPoint Presentation</vt:lpstr>
      <vt:lpstr>PowerPoint Presentation</vt:lpstr>
      <vt:lpstr>ΣΥΝΤΟΜΗ ΠΑΡΟΥΣΙΑΣΗ ΕΝΔΕΙΚΤΙΚΩΝ ΑΛΓΟΡΙΘΜΩΝ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Αλγόριθμος Επίλυσης δυναμικού Προγραμματισμού</vt:lpstr>
      <vt:lpstr>PowerPoint Presentation</vt:lpstr>
      <vt:lpstr>Ανάλυση Δεδομένων Αλγορίθμου : </vt:lpstr>
      <vt:lpstr>PowerPoint Presentation</vt:lpstr>
      <vt:lpstr>Πως δουλεύει ο αλγόριθμος: </vt:lpstr>
      <vt:lpstr>PowerPoint Presentation</vt:lpstr>
      <vt:lpstr>PowerPoint Presentation</vt:lpstr>
      <vt:lpstr>PowerPoint Presentation</vt:lpstr>
      <vt:lpstr>Σύγκριση Δυναμικού με άλλους αλγορίθμους</vt:lpstr>
      <vt:lpstr>PowerPoint Presentation</vt:lpstr>
      <vt:lpstr>PowerPoint Presentation</vt:lpstr>
      <vt:lpstr>Ανάλυση υλοποίησης του αλγορίθμου</vt:lpstr>
      <vt:lpstr>Συμβάσεις </vt:lpstr>
      <vt:lpstr>Πίνακας Γειτνίασης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Παραδείγματα Χρήσης</vt:lpstr>
      <vt:lpstr>PowerPoint Presentation</vt:lpstr>
      <vt:lpstr>PowerPoint Presentation</vt:lpstr>
      <vt:lpstr>PowerPoint Presentation</vt:lpstr>
      <vt:lpstr>Επίλογος </vt:lpstr>
      <vt:lpstr>PowerPoint Presentation</vt:lpstr>
      <vt:lpstr>Η αναπαράσταση της Μόνα Λίσα ως γράφος 100.000  σημείων</vt:lpstr>
      <vt:lpstr>Βιβλιογραφία </vt:lpstr>
      <vt:lpstr>PowerPoint Presentation</vt:lpstr>
      <vt:lpstr>ΤΕΛΟΣ</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Πρόβλημα Πλανόδιου Πωλητή</dc:title>
  <dc:creator>anevlavis's</dc:creator>
  <cp:lastModifiedBy>LuckyPunk</cp:lastModifiedBy>
  <cp:revision>87</cp:revision>
  <dcterms:created xsi:type="dcterms:W3CDTF">2014-02-15T13:51:57Z</dcterms:created>
  <dcterms:modified xsi:type="dcterms:W3CDTF">2014-02-16T19:04:56Z</dcterms:modified>
</cp:coreProperties>
</file>